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Proxima Nova"/>
      <p:regular r:id="rId35"/>
      <p:bold r:id="rId36"/>
      <p:italic r:id="rId37"/>
      <p:boldItalic r:id="rId38"/>
    </p:embeddedFont>
    <p:embeddedFont>
      <p:font typeface="Proxima Nova Extrabold"/>
      <p:bold r:id="rId39"/>
    </p:embeddedFont>
    <p:embeddedFont>
      <p:font typeface="Alfa Slab One"/>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lfaSlabOne-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roximaNova-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roximaNova-italic.fntdata"/><Relationship Id="rId14" Type="http://schemas.openxmlformats.org/officeDocument/2006/relationships/slide" Target="slides/slide9.xml"/><Relationship Id="rId36" Type="http://schemas.openxmlformats.org/officeDocument/2006/relationships/font" Target="fonts/ProximaNova-bold.fntdata"/><Relationship Id="rId17" Type="http://schemas.openxmlformats.org/officeDocument/2006/relationships/slide" Target="slides/slide12.xml"/><Relationship Id="rId39" Type="http://schemas.openxmlformats.org/officeDocument/2006/relationships/font" Target="fonts/ProximaNovaExtrabold-bold.fntdata"/><Relationship Id="rId16" Type="http://schemas.openxmlformats.org/officeDocument/2006/relationships/slide" Target="slides/slide11.xml"/><Relationship Id="rId38" Type="http://schemas.openxmlformats.org/officeDocument/2006/relationships/font" Target="fonts/ProximaNova-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Hi everyone! My name is Yonas, I am one of your TAs for the course intro to deep learning for the spring semester. In this recitation, we will go through data preprocessing which is one of the most important steps to building accurate models in deep learning and generally in machine learning.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c2230e6dfa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c2230e6dfa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Even though data with a lot of features is desirable, it also comes with its own problems. Some of them are listed here.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In order to handle the issues with high dimensional data, we can employ dimensionality reduction techniques such as feature correlation, which calculates the correlation between the target variable and the features to determine feature importance.</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Generally, dimensionality reduction techniques can be grouped into two groups, as shown in the image.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c2230e6dfa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c2230e6dfa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c2230e6dfa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c2230e6dfa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Next, let's discuss data leakage. Data Leakage occurs when data that is not available during prediction is used for training. Some input features are correlated with output or it has part of output while training which won’t be available during inference. </a:t>
            </a:r>
            <a:endParaRPr>
              <a:solidFill>
                <a:schemeClr val="dk1"/>
              </a:solidFill>
            </a:endParaRPr>
          </a:p>
          <a:p>
            <a:pPr indent="0" lvl="0" marL="0" rtl="0" algn="just">
              <a:lnSpc>
                <a:spcPct val="115000"/>
              </a:lnSpc>
              <a:spcBef>
                <a:spcPts val="1600"/>
              </a:spcBef>
              <a:spcAft>
                <a:spcPts val="0"/>
              </a:spcAft>
              <a:buClr>
                <a:schemeClr val="dk1"/>
              </a:buClr>
              <a:buSzPts val="1100"/>
              <a:buFont typeface="Arial"/>
              <a:buNone/>
            </a:pPr>
            <a:r>
              <a:rPr lang="en">
                <a:solidFill>
                  <a:schemeClr val="dk1"/>
                </a:solidFill>
              </a:rPr>
              <a:t>For example, if we want to predict the visit time of a customer on an e-commerce site to improve the recommendation section, we don’t want to include visit history, since we might not have the data during actual inference time.</a:t>
            </a:r>
            <a:endParaRPr>
              <a:solidFill>
                <a:schemeClr val="dk1"/>
              </a:solidFill>
            </a:endParaRPr>
          </a:p>
          <a:p>
            <a:pPr indent="0" lvl="0" marL="0" rtl="0" algn="just">
              <a:lnSpc>
                <a:spcPct val="115000"/>
              </a:lnSpc>
              <a:spcBef>
                <a:spcPts val="1600"/>
              </a:spcBef>
              <a:spcAft>
                <a:spcPts val="1600"/>
              </a:spcAft>
              <a:buClr>
                <a:schemeClr val="dk1"/>
              </a:buClr>
              <a:buSzPts val="1100"/>
              <a:buFont typeface="Arial"/>
              <a:buNone/>
            </a:pPr>
            <a:r>
              <a:rPr lang="en">
                <a:solidFill>
                  <a:schemeClr val="dk1"/>
                </a:solidFill>
              </a:rPr>
              <a:t>In order to prevent data leakage, we can use the following techniques. These are ways to check as well as prevent data leakage in our dataset.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c2230e6dfa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c2230e6dfa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en">
                <a:solidFill>
                  <a:schemeClr val="dk1"/>
                </a:solidFill>
              </a:rPr>
              <a:t>One aspect of machine learning is converting categorical features into numerical values since machines and especially machine learning models need numerical data. Some of the methods that we can use to preprocess categorical data are mentioned here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c2230e6dfa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c2230e6dfa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Class imbalance happens when there is an unequal distribution of target classes. This causes the model to have a poor generalization and becomes biased towards the class that has more examples.</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Some of the solutions to handling class imbalance are mentioned here.</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We use oversampling to generate synthetic samples for classes that have less number of instances. We can use duplication, SMOTE - creating synthesis sampling by interpolating existing samples and others.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c2230e6dfa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c2230e6dfa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c2230e6dfa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c2230e6dfa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Now that we have discussed some of the reasons why we preprocess data, next we will talk about some of the libraries that can be used.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i="1" lang="en">
                <a:solidFill>
                  <a:schemeClr val="dk1"/>
                </a:solidFill>
              </a:rPr>
              <a:t>PyTorch</a:t>
            </a:r>
            <a:r>
              <a:rPr lang="en">
                <a:solidFill>
                  <a:schemeClr val="dk1"/>
                </a:solidFill>
              </a:rPr>
              <a:t> is the most popular framework for deep learning related tasks. It’s also the framework that we are going to use in this course. PyTorch has the following features for data preprocessing.</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In addition, we can use the following extra libraries for augmentation while loading our data.</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None/>
            </a:pPr>
            <a:r>
              <a:rPr lang="en">
                <a:solidFill>
                  <a:schemeClr val="dk1"/>
                </a:solidFill>
              </a:rPr>
              <a:t>Other libraries include </a:t>
            </a:r>
            <a:r>
              <a:rPr i="1" lang="en">
                <a:solidFill>
                  <a:schemeClr val="dk1"/>
                </a:solidFill>
              </a:rPr>
              <a:t>Scikit-learn, Pandas, and NumPy</a:t>
            </a:r>
            <a:r>
              <a:rPr lang="en">
                <a:solidFill>
                  <a:schemeClr val="dk1"/>
                </a:solidFill>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c2230e6dfa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c2230e6dfa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c2230e6dfa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c2230e6dfa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One of the areas where deep learning can be applied and as we will see in the course is speech. Speech signals can be understood as a mixture of signals at various frequencies. For models, raw speech signals aren’t always the best source of data to work with because they usually contain noise.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In addition, continuous data needs discretization at the minimum to be used in machine learning. Reckless discretization can lead to noisy frequency bands, especially the high ones.</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MFCCs are used In order to extract features from a raw audio signal. Next, we will discuss in detail the term, and the steps to extracting MFCCs. We will also go over a code to show you how we can get MFCCs.</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The term MFCC is composed of three terms, Mel Frequency, Cepstral, and Coefficients.</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None/>
            </a:pPr>
            <a:r>
              <a:rPr lang="en">
                <a:solidFill>
                  <a:schemeClr val="dk1"/>
                </a:solidFill>
              </a:rPr>
              <a:t>As shown in the figure, the steps to extract MFCCs from the raw signal can be generally divided into 3 stages. Next, we will go through each stage.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c2230e6dfa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c2230e6dfa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c2230e6dfa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c2230e6dfa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c2230e6dfa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c2230e6dfa_0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c2230e6dfa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c2230e6dfa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c2230e6dfa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c2230e6dfa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c2230e6dfa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c2230e6dfa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c2230e6dfa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c2230e6dfa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c2230e6dfa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c2230e6dfa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c2230e6dfa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c2230e6dfa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c2230e6dfa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c2230e6dfa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c3533e36b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c3533e36b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c2230e6df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c2230e6dfa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c2230e6dfa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c2230e6dfa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Why do we need data preprocessing? Machine learning models learn to find patterns from the data that they are trained on. For this, we need to provide datasets that our model can learn from. If we provide the models with some arbitrary random noisy data, which is the case in most datasets in raw form, we will get an arbitrary output as a result. In other words, garbage in - garbage out. Due to this, it’s important to have data that is consistent and standardized so that our machine learning models can learn to understand and interpret the input data to provide accurate predictions.</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For example, if we want to train a machine learning model to predict the prices of a house based on the house’s size and location, the machine will find a pattern that indicates how these two attributes can influence the price of the house. In a more technical term, we can this fitting the model. Thus, how accurately the model can predict the price of a house is dependent on the data we have and the complexity of the model.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c2230e6dfa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c2230e6dfa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So data processing is the most step in a machine learning pipeline that takes raw data and transforms it into something useful for it to be used in other pipeline steps like fitting a machine learning model as discussed in the previous example.</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As shown in the figure here, these are the most common steps in a machine learning pipeline. We start with data collection, preprocess our data accordingly, visualize if needed, build and fit the model, and finally evaluate our model.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c2230e6dfa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c2230e6dfa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Moving on, data preprocessing is the first step and comes before most steps, after data collection is done. Even though sometimes we might need to show and inspect the raw data, data preprocessing is the first basic step for future pipelines, including fitting our model.</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For example, from the figure, we can see that after the raw data is collected, we preprocess the raw data and the result transformed data is fed into an ML algorithm.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One thing to notice is that our training and test or inference data should pass through the same preprocessing step to make sure we are using transformed data that has the same structure and standard. Since we want to make an inference on the same type of data on our trained model.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c2230e6dfa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c2230e6dfa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Another important thing we need to remember is that, before doing any preprocessing, we have to split our dataset into the train, test, and validation sets. This allows us to avoid data leakage that might be introduced into our validation and test sets. We will discuss more on this later.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c2230e6dfa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c2230e6dfa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train on one set and evaluate how our model performs on a test set.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c2230e6dfa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c2230e6dfa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Next, let’s discuss in detail why we preprocess data. And what happens if we don’t? There are various reseasons why data preprocessing is important in machine learning. Some of them are listed here and we will go through them in detail in the next slides including techniques to handle them.</a:t>
            </a:r>
            <a:endParaRPr>
              <a:solidFill>
                <a:schemeClr val="dk1"/>
              </a:solidFill>
            </a:endParaRPr>
          </a:p>
          <a:p>
            <a:pPr indent="0" lvl="0" marL="0" rtl="0" algn="just">
              <a:lnSpc>
                <a:spcPct val="115000"/>
              </a:lnSpc>
              <a:spcBef>
                <a:spcPts val="0"/>
              </a:spcBef>
              <a:spcAft>
                <a:spcPts val="0"/>
              </a:spcAft>
              <a:buNone/>
            </a:pPr>
            <a:r>
              <a:rPr lang="en">
                <a:solidFill>
                  <a:schemeClr val="dk1"/>
                </a:solidFill>
              </a:rPr>
              <a:t>But first, let’s talk about the figure. The figure shows a set of samples, X as an independent variable and Y as the dependent variable or target variable. As you can see from the figure, some of the values deviate from the general distribution of the data. These values are called outliers. Sometimes these outliers can have an effect on the performance of the model and due to this, it’s important to remove them from our dataset so that they don’t bias our machine learning model.</a:t>
            </a:r>
            <a:endParaRPr i="1" sz="1050">
              <a:solidFill>
                <a:srgbClr val="595959"/>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c2230e6dfa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c2230e6dfa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One of the main reasons for doing data preprocessing is to clean data. As we mentioned earlier, ML models will give us garbage if the input is garbage. </a:t>
            </a:r>
            <a:endParaRPr>
              <a:solidFill>
                <a:schemeClr val="dk1"/>
              </a:solidFill>
            </a:endParaRPr>
          </a:p>
          <a:p>
            <a:pPr indent="0" lvl="0" marL="0" rtl="0" algn="just">
              <a:lnSpc>
                <a:spcPct val="115000"/>
              </a:lnSpc>
              <a:spcBef>
                <a:spcPts val="0"/>
              </a:spcBef>
              <a:spcAft>
                <a:spcPts val="0"/>
              </a:spcAft>
              <a:buNone/>
            </a:pPr>
            <a:r>
              <a:rPr lang="en">
                <a:solidFill>
                  <a:schemeClr val="dk1"/>
                </a:solidFill>
              </a:rPr>
              <a:t>There are different reasons for cleaning data in the preprocessing stage. We will discuss some of them here.</a:t>
            </a:r>
            <a:endParaRPr>
              <a:solidFill>
                <a:schemeClr val="dk1"/>
              </a:solidFill>
            </a:endParaRPr>
          </a:p>
          <a:p>
            <a:pPr indent="0" lvl="0" marL="0" rtl="0" algn="just">
              <a:lnSpc>
                <a:spcPct val="115000"/>
              </a:lnSpc>
              <a:spcBef>
                <a:spcPts val="0"/>
              </a:spcBef>
              <a:spcAft>
                <a:spcPts val="0"/>
              </a:spcAft>
              <a:buNone/>
            </a:pPr>
            <a:r>
              <a:rPr b="1" lang="en">
                <a:solidFill>
                  <a:schemeClr val="dk1"/>
                </a:solidFill>
              </a:rPr>
              <a:t>First</a:t>
            </a:r>
            <a:r>
              <a:rPr lang="en">
                <a:solidFill>
                  <a:schemeClr val="dk1"/>
                </a:solidFill>
              </a:rPr>
              <a:t>, we might have an uneven range of values. Some features might have naturally very large values, while others are naturally small. This results in the former getting undue importance over the later. </a:t>
            </a:r>
            <a:endParaRPr>
              <a:solidFill>
                <a:schemeClr val="dk1"/>
              </a:solidFill>
            </a:endParaRPr>
          </a:p>
          <a:p>
            <a:pPr indent="0" lvl="0" marL="0" rtl="0" algn="just">
              <a:lnSpc>
                <a:spcPct val="115000"/>
              </a:lnSpc>
              <a:spcBef>
                <a:spcPts val="0"/>
              </a:spcBef>
              <a:spcAft>
                <a:spcPts val="0"/>
              </a:spcAft>
              <a:buNone/>
            </a:pPr>
            <a:r>
              <a:rPr lang="en">
                <a:solidFill>
                  <a:schemeClr val="dk1"/>
                </a:solidFill>
              </a:rPr>
              <a:t>For example, for predicting the price of houses, we will have the area of the house and the year it was built. These two features have different value ranges and need to be transformed to make sure that the model is not biased by one of the features, since machine learning models are sensitive to the scale of the features.</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en">
                <a:solidFill>
                  <a:schemeClr val="dk1"/>
                </a:solidFill>
              </a:rPr>
              <a:t>To mitigate the issue, we can apply two common techniques. The first one is Scaling and the second one is Normalization.</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b="1" lang="en">
                <a:solidFill>
                  <a:schemeClr val="dk1"/>
                </a:solidFill>
              </a:rPr>
              <a:t>Second, </a:t>
            </a:r>
            <a:r>
              <a:rPr lang="en">
                <a:solidFill>
                  <a:schemeClr val="dk1"/>
                </a:solidFill>
              </a:rPr>
              <a:t>Some features of our data might have mismatched features. For example, financial data or house price prediction datasets might have values with different currencies, if the data is collected in different countries. Due to this, it’s important to handle data type mismatches.</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b="1" lang="en">
                <a:solidFill>
                  <a:schemeClr val="dk1"/>
                </a:solidFill>
              </a:rPr>
              <a:t>Third</a:t>
            </a:r>
            <a:r>
              <a:rPr lang="en">
                <a:solidFill>
                  <a:schemeClr val="dk1"/>
                </a:solidFill>
              </a:rPr>
              <a:t>, it is common to have some of the features of the data to have missing values. In this case, we can either impute or ignore the row with missing features. The second method is preferable if we have a large dataset.</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en">
                <a:solidFill>
                  <a:schemeClr val="dk1"/>
                </a:solidFill>
              </a:rPr>
              <a:t>In addition, other than those we discussed above, there are different data cleaning techniques depending on the type of the dataset. If we are working with text data, we need to clean URLs, and stopwords (such as a, an, the, or, and). And if we are working with speech data handling Ummm, err and cases similar to this are important.</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52" name="Shape 52"/>
        <p:cNvGrpSpPr/>
        <p:nvPr/>
      </p:nvGrpSpPr>
      <p:grpSpPr>
        <a:xfrm>
          <a:off x="0" y="0"/>
          <a:ext cx="0" cy="0"/>
          <a:chOff x="0" y="0"/>
          <a:chExt cx="0" cy="0"/>
        </a:xfrm>
      </p:grpSpPr>
      <p:sp>
        <p:nvSpPr>
          <p:cNvPr id="53" name="Google Shape;53;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flipH="1">
            <a:off x="3225000" y="1448425"/>
            <a:ext cx="5919000" cy="36951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flipH="1">
            <a:off x="3397800" y="1448425"/>
            <a:ext cx="5746200" cy="3695100"/>
          </a:xfrm>
          <a:prstGeom prst="rtTriangle">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flipH="1">
            <a:off x="3836700" y="1448475"/>
            <a:ext cx="5307300" cy="3695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ph type="ctrTitle"/>
          </p:nvPr>
        </p:nvSpPr>
        <p:spPr>
          <a:xfrm>
            <a:off x="335250" y="932100"/>
            <a:ext cx="5508300" cy="16557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5200"/>
              <a:buNone/>
              <a:defRPr b="1" sz="5200">
                <a:solidFill>
                  <a:schemeClr val="dk1"/>
                </a:solidFill>
              </a:defRPr>
            </a:lvl1pPr>
            <a:lvl2pPr lvl="1" algn="l">
              <a:lnSpc>
                <a:spcPct val="100000"/>
              </a:lnSpc>
              <a:spcBef>
                <a:spcPts val="0"/>
              </a:spcBef>
              <a:spcAft>
                <a:spcPts val="0"/>
              </a:spcAft>
              <a:buClr>
                <a:schemeClr val="dk1"/>
              </a:buClr>
              <a:buSzPts val="5200"/>
              <a:buNone/>
              <a:defRPr b="1" sz="5200">
                <a:solidFill>
                  <a:schemeClr val="dk1"/>
                </a:solidFill>
              </a:defRPr>
            </a:lvl2pPr>
            <a:lvl3pPr lvl="2" algn="l">
              <a:lnSpc>
                <a:spcPct val="100000"/>
              </a:lnSpc>
              <a:spcBef>
                <a:spcPts val="0"/>
              </a:spcBef>
              <a:spcAft>
                <a:spcPts val="0"/>
              </a:spcAft>
              <a:buClr>
                <a:schemeClr val="dk1"/>
              </a:buClr>
              <a:buSzPts val="5200"/>
              <a:buNone/>
              <a:defRPr b="1" sz="5200">
                <a:solidFill>
                  <a:schemeClr val="dk1"/>
                </a:solidFill>
              </a:defRPr>
            </a:lvl3pPr>
            <a:lvl4pPr lvl="3" algn="l">
              <a:lnSpc>
                <a:spcPct val="100000"/>
              </a:lnSpc>
              <a:spcBef>
                <a:spcPts val="0"/>
              </a:spcBef>
              <a:spcAft>
                <a:spcPts val="0"/>
              </a:spcAft>
              <a:buClr>
                <a:schemeClr val="dk1"/>
              </a:buClr>
              <a:buSzPts val="5200"/>
              <a:buNone/>
              <a:defRPr b="1" sz="5200">
                <a:solidFill>
                  <a:schemeClr val="dk1"/>
                </a:solidFill>
              </a:defRPr>
            </a:lvl4pPr>
            <a:lvl5pPr lvl="4" algn="l">
              <a:lnSpc>
                <a:spcPct val="100000"/>
              </a:lnSpc>
              <a:spcBef>
                <a:spcPts val="0"/>
              </a:spcBef>
              <a:spcAft>
                <a:spcPts val="0"/>
              </a:spcAft>
              <a:buClr>
                <a:schemeClr val="dk1"/>
              </a:buClr>
              <a:buSzPts val="5200"/>
              <a:buNone/>
              <a:defRPr b="1" sz="5200">
                <a:solidFill>
                  <a:schemeClr val="dk1"/>
                </a:solidFill>
              </a:defRPr>
            </a:lvl5pPr>
            <a:lvl6pPr lvl="5" algn="l">
              <a:lnSpc>
                <a:spcPct val="100000"/>
              </a:lnSpc>
              <a:spcBef>
                <a:spcPts val="0"/>
              </a:spcBef>
              <a:spcAft>
                <a:spcPts val="0"/>
              </a:spcAft>
              <a:buClr>
                <a:schemeClr val="dk1"/>
              </a:buClr>
              <a:buSzPts val="5200"/>
              <a:buNone/>
              <a:defRPr b="1" sz="5200">
                <a:solidFill>
                  <a:schemeClr val="dk1"/>
                </a:solidFill>
              </a:defRPr>
            </a:lvl6pPr>
            <a:lvl7pPr lvl="6" algn="l">
              <a:lnSpc>
                <a:spcPct val="100000"/>
              </a:lnSpc>
              <a:spcBef>
                <a:spcPts val="0"/>
              </a:spcBef>
              <a:spcAft>
                <a:spcPts val="0"/>
              </a:spcAft>
              <a:buClr>
                <a:schemeClr val="dk1"/>
              </a:buClr>
              <a:buSzPts val="5200"/>
              <a:buNone/>
              <a:defRPr b="1" sz="5200">
                <a:solidFill>
                  <a:schemeClr val="dk1"/>
                </a:solidFill>
              </a:defRPr>
            </a:lvl7pPr>
            <a:lvl8pPr lvl="7" algn="l">
              <a:lnSpc>
                <a:spcPct val="100000"/>
              </a:lnSpc>
              <a:spcBef>
                <a:spcPts val="0"/>
              </a:spcBef>
              <a:spcAft>
                <a:spcPts val="0"/>
              </a:spcAft>
              <a:buClr>
                <a:schemeClr val="dk1"/>
              </a:buClr>
              <a:buSzPts val="5200"/>
              <a:buNone/>
              <a:defRPr b="1" sz="5200">
                <a:solidFill>
                  <a:schemeClr val="dk1"/>
                </a:solidFill>
              </a:defRPr>
            </a:lvl8pPr>
            <a:lvl9pPr lvl="8" algn="l">
              <a:lnSpc>
                <a:spcPct val="100000"/>
              </a:lnSpc>
              <a:spcBef>
                <a:spcPts val="0"/>
              </a:spcBef>
              <a:spcAft>
                <a:spcPts val="0"/>
              </a:spcAft>
              <a:buClr>
                <a:schemeClr val="dk1"/>
              </a:buClr>
              <a:buSzPts val="5200"/>
              <a:buNone/>
              <a:defRPr b="1" sz="5200">
                <a:solidFill>
                  <a:schemeClr val="dk1"/>
                </a:solidFill>
              </a:defRPr>
            </a:lvl9pPr>
          </a:lstStyle>
          <a:p/>
        </p:txBody>
      </p:sp>
      <p:sp>
        <p:nvSpPr>
          <p:cNvPr id="58" name="Google Shape;58;p13"/>
          <p:cNvSpPr txBox="1"/>
          <p:nvPr>
            <p:ph idx="1" type="subTitle"/>
          </p:nvPr>
        </p:nvSpPr>
        <p:spPr>
          <a:xfrm>
            <a:off x="335250" y="2727850"/>
            <a:ext cx="3914700" cy="16125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chemeClr val="dk2"/>
              </a:buClr>
              <a:buSzPts val="2400"/>
              <a:buNone/>
              <a:defRPr sz="2400">
                <a:solidFill>
                  <a:schemeClr val="dk2"/>
                </a:solidFill>
              </a:defRPr>
            </a:lvl1pPr>
            <a:lvl2pPr lvl="1" algn="l">
              <a:lnSpc>
                <a:spcPct val="100000"/>
              </a:lnSpc>
              <a:spcBef>
                <a:spcPts val="0"/>
              </a:spcBef>
              <a:spcAft>
                <a:spcPts val="0"/>
              </a:spcAft>
              <a:buClr>
                <a:schemeClr val="dk2"/>
              </a:buClr>
              <a:buSzPts val="2400"/>
              <a:buNone/>
              <a:defRPr sz="2400">
                <a:solidFill>
                  <a:schemeClr val="dk2"/>
                </a:solidFill>
              </a:defRPr>
            </a:lvl2pPr>
            <a:lvl3pPr lvl="2" algn="l">
              <a:lnSpc>
                <a:spcPct val="100000"/>
              </a:lnSpc>
              <a:spcBef>
                <a:spcPts val="0"/>
              </a:spcBef>
              <a:spcAft>
                <a:spcPts val="0"/>
              </a:spcAft>
              <a:buClr>
                <a:schemeClr val="dk2"/>
              </a:buClr>
              <a:buSzPts val="2400"/>
              <a:buNone/>
              <a:defRPr sz="2400">
                <a:solidFill>
                  <a:schemeClr val="dk2"/>
                </a:solidFill>
              </a:defRPr>
            </a:lvl3pPr>
            <a:lvl4pPr lvl="3" algn="l">
              <a:lnSpc>
                <a:spcPct val="100000"/>
              </a:lnSpc>
              <a:spcBef>
                <a:spcPts val="0"/>
              </a:spcBef>
              <a:spcAft>
                <a:spcPts val="0"/>
              </a:spcAft>
              <a:buClr>
                <a:schemeClr val="dk2"/>
              </a:buClr>
              <a:buSzPts val="2400"/>
              <a:buNone/>
              <a:defRPr sz="2400">
                <a:solidFill>
                  <a:schemeClr val="dk2"/>
                </a:solidFill>
              </a:defRPr>
            </a:lvl4pPr>
            <a:lvl5pPr lvl="4" algn="l">
              <a:lnSpc>
                <a:spcPct val="100000"/>
              </a:lnSpc>
              <a:spcBef>
                <a:spcPts val="0"/>
              </a:spcBef>
              <a:spcAft>
                <a:spcPts val="0"/>
              </a:spcAft>
              <a:buClr>
                <a:schemeClr val="dk2"/>
              </a:buClr>
              <a:buSzPts val="2400"/>
              <a:buNone/>
              <a:defRPr sz="2400">
                <a:solidFill>
                  <a:schemeClr val="dk2"/>
                </a:solidFill>
              </a:defRPr>
            </a:lvl5pPr>
            <a:lvl6pPr lvl="5" algn="l">
              <a:lnSpc>
                <a:spcPct val="100000"/>
              </a:lnSpc>
              <a:spcBef>
                <a:spcPts val="0"/>
              </a:spcBef>
              <a:spcAft>
                <a:spcPts val="0"/>
              </a:spcAft>
              <a:buClr>
                <a:schemeClr val="dk2"/>
              </a:buClr>
              <a:buSzPts val="2400"/>
              <a:buNone/>
              <a:defRPr sz="2400">
                <a:solidFill>
                  <a:schemeClr val="dk2"/>
                </a:solidFill>
              </a:defRPr>
            </a:lvl6pPr>
            <a:lvl7pPr lvl="6" algn="l">
              <a:lnSpc>
                <a:spcPct val="100000"/>
              </a:lnSpc>
              <a:spcBef>
                <a:spcPts val="0"/>
              </a:spcBef>
              <a:spcAft>
                <a:spcPts val="0"/>
              </a:spcAft>
              <a:buClr>
                <a:schemeClr val="dk2"/>
              </a:buClr>
              <a:buSzPts val="2400"/>
              <a:buNone/>
              <a:defRPr sz="2400">
                <a:solidFill>
                  <a:schemeClr val="dk2"/>
                </a:solidFill>
              </a:defRPr>
            </a:lvl7pPr>
            <a:lvl8pPr lvl="7" algn="l">
              <a:lnSpc>
                <a:spcPct val="100000"/>
              </a:lnSpc>
              <a:spcBef>
                <a:spcPts val="0"/>
              </a:spcBef>
              <a:spcAft>
                <a:spcPts val="0"/>
              </a:spcAft>
              <a:buClr>
                <a:schemeClr val="dk2"/>
              </a:buClr>
              <a:buSzPts val="2400"/>
              <a:buNone/>
              <a:defRPr sz="2400">
                <a:solidFill>
                  <a:schemeClr val="dk2"/>
                </a:solidFill>
              </a:defRPr>
            </a:lvl8pPr>
            <a:lvl9pPr lvl="8" algn="l">
              <a:lnSpc>
                <a:spcPct val="100000"/>
              </a:lnSpc>
              <a:spcBef>
                <a:spcPts val="0"/>
              </a:spcBef>
              <a:spcAft>
                <a:spcPts val="0"/>
              </a:spcAft>
              <a:buClr>
                <a:schemeClr val="dk2"/>
              </a:buClr>
              <a:buSzPts val="2400"/>
              <a:buNone/>
              <a:defRPr sz="2400">
                <a:solidFill>
                  <a:schemeClr val="dk2"/>
                </a:solidFill>
              </a:defRPr>
            </a:lvl9pPr>
          </a:lstStyle>
          <a:p/>
        </p:txBody>
      </p:sp>
      <p:sp>
        <p:nvSpPr>
          <p:cNvPr id="59" name="Google Shape;59;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60" name="Shape 60"/>
        <p:cNvGrpSpPr/>
        <p:nvPr/>
      </p:nvGrpSpPr>
      <p:grpSpPr>
        <a:xfrm>
          <a:off x="0" y="0"/>
          <a:ext cx="0" cy="0"/>
          <a:chOff x="0" y="0"/>
          <a:chExt cx="0" cy="0"/>
        </a:xfrm>
      </p:grpSpPr>
      <p:sp>
        <p:nvSpPr>
          <p:cNvPr id="61" name="Google Shape;61;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0" y="4665575"/>
            <a:ext cx="9144000" cy="47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ph type="title"/>
          </p:nvPr>
        </p:nvSpPr>
        <p:spPr>
          <a:xfrm>
            <a:off x="349300" y="334525"/>
            <a:ext cx="7407000" cy="6630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3200"/>
              <a:buNone/>
              <a:defRPr b="1" sz="3200">
                <a:solidFill>
                  <a:schemeClr val="dk1"/>
                </a:solidFill>
              </a:defRPr>
            </a:lvl1pPr>
            <a:lvl2pPr lvl="1" algn="l">
              <a:lnSpc>
                <a:spcPct val="100000"/>
              </a:lnSpc>
              <a:spcBef>
                <a:spcPts val="0"/>
              </a:spcBef>
              <a:spcAft>
                <a:spcPts val="0"/>
              </a:spcAft>
              <a:buClr>
                <a:schemeClr val="dk1"/>
              </a:buClr>
              <a:buSzPts val="3200"/>
              <a:buNone/>
              <a:defRPr b="1" sz="3200">
                <a:solidFill>
                  <a:schemeClr val="dk1"/>
                </a:solidFill>
              </a:defRPr>
            </a:lvl2pPr>
            <a:lvl3pPr lvl="2" algn="l">
              <a:lnSpc>
                <a:spcPct val="100000"/>
              </a:lnSpc>
              <a:spcBef>
                <a:spcPts val="0"/>
              </a:spcBef>
              <a:spcAft>
                <a:spcPts val="0"/>
              </a:spcAft>
              <a:buClr>
                <a:schemeClr val="dk1"/>
              </a:buClr>
              <a:buSzPts val="3200"/>
              <a:buNone/>
              <a:defRPr b="1" sz="3200">
                <a:solidFill>
                  <a:schemeClr val="dk1"/>
                </a:solidFill>
              </a:defRPr>
            </a:lvl3pPr>
            <a:lvl4pPr lvl="3" algn="l">
              <a:lnSpc>
                <a:spcPct val="100000"/>
              </a:lnSpc>
              <a:spcBef>
                <a:spcPts val="0"/>
              </a:spcBef>
              <a:spcAft>
                <a:spcPts val="0"/>
              </a:spcAft>
              <a:buClr>
                <a:schemeClr val="dk1"/>
              </a:buClr>
              <a:buSzPts val="3200"/>
              <a:buNone/>
              <a:defRPr b="1" sz="3200">
                <a:solidFill>
                  <a:schemeClr val="dk1"/>
                </a:solidFill>
              </a:defRPr>
            </a:lvl4pPr>
            <a:lvl5pPr lvl="4" algn="l">
              <a:lnSpc>
                <a:spcPct val="100000"/>
              </a:lnSpc>
              <a:spcBef>
                <a:spcPts val="0"/>
              </a:spcBef>
              <a:spcAft>
                <a:spcPts val="0"/>
              </a:spcAft>
              <a:buClr>
                <a:schemeClr val="dk1"/>
              </a:buClr>
              <a:buSzPts val="3200"/>
              <a:buNone/>
              <a:defRPr b="1" sz="3200">
                <a:solidFill>
                  <a:schemeClr val="dk1"/>
                </a:solidFill>
              </a:defRPr>
            </a:lvl5pPr>
            <a:lvl6pPr lvl="5" algn="l">
              <a:lnSpc>
                <a:spcPct val="100000"/>
              </a:lnSpc>
              <a:spcBef>
                <a:spcPts val="0"/>
              </a:spcBef>
              <a:spcAft>
                <a:spcPts val="0"/>
              </a:spcAft>
              <a:buClr>
                <a:schemeClr val="dk1"/>
              </a:buClr>
              <a:buSzPts val="3200"/>
              <a:buNone/>
              <a:defRPr b="1" sz="3200">
                <a:solidFill>
                  <a:schemeClr val="dk1"/>
                </a:solidFill>
              </a:defRPr>
            </a:lvl6pPr>
            <a:lvl7pPr lvl="6" algn="l">
              <a:lnSpc>
                <a:spcPct val="100000"/>
              </a:lnSpc>
              <a:spcBef>
                <a:spcPts val="0"/>
              </a:spcBef>
              <a:spcAft>
                <a:spcPts val="0"/>
              </a:spcAft>
              <a:buClr>
                <a:schemeClr val="dk1"/>
              </a:buClr>
              <a:buSzPts val="3200"/>
              <a:buNone/>
              <a:defRPr b="1" sz="3200">
                <a:solidFill>
                  <a:schemeClr val="dk1"/>
                </a:solidFill>
              </a:defRPr>
            </a:lvl7pPr>
            <a:lvl8pPr lvl="7" algn="l">
              <a:lnSpc>
                <a:spcPct val="100000"/>
              </a:lnSpc>
              <a:spcBef>
                <a:spcPts val="0"/>
              </a:spcBef>
              <a:spcAft>
                <a:spcPts val="0"/>
              </a:spcAft>
              <a:buClr>
                <a:schemeClr val="dk1"/>
              </a:buClr>
              <a:buSzPts val="3200"/>
              <a:buNone/>
              <a:defRPr b="1" sz="3200">
                <a:solidFill>
                  <a:schemeClr val="dk1"/>
                </a:solidFill>
              </a:defRPr>
            </a:lvl8pPr>
            <a:lvl9pPr lvl="8" algn="l">
              <a:lnSpc>
                <a:spcPct val="100000"/>
              </a:lnSpc>
              <a:spcBef>
                <a:spcPts val="0"/>
              </a:spcBef>
              <a:spcAft>
                <a:spcPts val="0"/>
              </a:spcAft>
              <a:buClr>
                <a:schemeClr val="dk1"/>
              </a:buClr>
              <a:buSzPts val="3200"/>
              <a:buNone/>
              <a:defRPr b="1" sz="3200">
                <a:solidFill>
                  <a:schemeClr val="dk1"/>
                </a:solidFill>
              </a:defRPr>
            </a:lvl9pPr>
          </a:lstStyle>
          <a:p/>
        </p:txBody>
      </p:sp>
      <p:sp>
        <p:nvSpPr>
          <p:cNvPr id="64" name="Google Shape;64;p14"/>
          <p:cNvSpPr txBox="1"/>
          <p:nvPr>
            <p:ph idx="1" type="body"/>
          </p:nvPr>
        </p:nvSpPr>
        <p:spPr>
          <a:xfrm>
            <a:off x="349300" y="1147425"/>
            <a:ext cx="7407000" cy="31725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0"/>
              </a:spcBef>
              <a:spcAft>
                <a:spcPts val="0"/>
              </a:spcAft>
              <a:buClr>
                <a:schemeClr val="dk2"/>
              </a:buClr>
              <a:buSzPts val="1400"/>
              <a:buChar char="○"/>
              <a:defRPr sz="1400">
                <a:solidFill>
                  <a:schemeClr val="dk2"/>
                </a:solidFill>
              </a:defRPr>
            </a:lvl2pPr>
            <a:lvl3pPr indent="-317500" lvl="2" marL="1371600" algn="l">
              <a:lnSpc>
                <a:spcPct val="115000"/>
              </a:lnSpc>
              <a:spcBef>
                <a:spcPts val="0"/>
              </a:spcBef>
              <a:spcAft>
                <a:spcPts val="0"/>
              </a:spcAft>
              <a:buClr>
                <a:schemeClr val="dk2"/>
              </a:buClr>
              <a:buSzPts val="1400"/>
              <a:buChar char="■"/>
              <a:defRPr sz="1400">
                <a:solidFill>
                  <a:schemeClr val="dk2"/>
                </a:solidFill>
              </a:defRPr>
            </a:lvl3pPr>
            <a:lvl4pPr indent="-317500" lvl="3" marL="1828800" algn="l">
              <a:lnSpc>
                <a:spcPct val="115000"/>
              </a:lnSpc>
              <a:spcBef>
                <a:spcPts val="0"/>
              </a:spcBef>
              <a:spcAft>
                <a:spcPts val="0"/>
              </a:spcAft>
              <a:buClr>
                <a:schemeClr val="dk2"/>
              </a:buClr>
              <a:buSzPts val="1400"/>
              <a:buChar char="●"/>
              <a:defRPr sz="1400">
                <a:solidFill>
                  <a:schemeClr val="dk2"/>
                </a:solidFill>
              </a:defRPr>
            </a:lvl4pPr>
            <a:lvl5pPr indent="-317500" lvl="4" marL="2286000" algn="l">
              <a:lnSpc>
                <a:spcPct val="115000"/>
              </a:lnSpc>
              <a:spcBef>
                <a:spcPts val="0"/>
              </a:spcBef>
              <a:spcAft>
                <a:spcPts val="0"/>
              </a:spcAft>
              <a:buClr>
                <a:schemeClr val="dk2"/>
              </a:buClr>
              <a:buSzPts val="1400"/>
              <a:buChar char="○"/>
              <a:defRPr sz="1400">
                <a:solidFill>
                  <a:schemeClr val="dk2"/>
                </a:solidFill>
              </a:defRPr>
            </a:lvl5pPr>
            <a:lvl6pPr indent="-317500" lvl="5" marL="2743200" algn="l">
              <a:lnSpc>
                <a:spcPct val="115000"/>
              </a:lnSpc>
              <a:spcBef>
                <a:spcPts val="0"/>
              </a:spcBef>
              <a:spcAft>
                <a:spcPts val="0"/>
              </a:spcAft>
              <a:buClr>
                <a:schemeClr val="dk2"/>
              </a:buClr>
              <a:buSzPts val="1400"/>
              <a:buChar char="■"/>
              <a:defRPr sz="1400">
                <a:solidFill>
                  <a:schemeClr val="dk2"/>
                </a:solidFill>
              </a:defRPr>
            </a:lvl6pPr>
            <a:lvl7pPr indent="-317500" lvl="6" marL="3200400" algn="l">
              <a:lnSpc>
                <a:spcPct val="115000"/>
              </a:lnSpc>
              <a:spcBef>
                <a:spcPts val="0"/>
              </a:spcBef>
              <a:spcAft>
                <a:spcPts val="0"/>
              </a:spcAft>
              <a:buClr>
                <a:schemeClr val="dk2"/>
              </a:buClr>
              <a:buSzPts val="1400"/>
              <a:buChar char="●"/>
              <a:defRPr sz="1400">
                <a:solidFill>
                  <a:schemeClr val="dk2"/>
                </a:solidFill>
              </a:defRPr>
            </a:lvl7pPr>
            <a:lvl8pPr indent="-317500" lvl="7" marL="3657600" algn="l">
              <a:lnSpc>
                <a:spcPct val="115000"/>
              </a:lnSpc>
              <a:spcBef>
                <a:spcPts val="0"/>
              </a:spcBef>
              <a:spcAft>
                <a:spcPts val="0"/>
              </a:spcAft>
              <a:buClr>
                <a:schemeClr val="dk2"/>
              </a:buClr>
              <a:buSzPts val="1400"/>
              <a:buChar char="○"/>
              <a:defRPr sz="1400">
                <a:solidFill>
                  <a:schemeClr val="dk2"/>
                </a:solidFill>
              </a:defRPr>
            </a:lvl8pPr>
            <a:lvl9pPr indent="-317500" lvl="8" marL="4114800" algn="l">
              <a:lnSpc>
                <a:spcPct val="115000"/>
              </a:lnSpc>
              <a:spcBef>
                <a:spcPts val="0"/>
              </a:spcBef>
              <a:spcAft>
                <a:spcPts val="0"/>
              </a:spcAft>
              <a:buClr>
                <a:schemeClr val="dk2"/>
              </a:buClr>
              <a:buSzPts val="1400"/>
              <a:buChar char="■"/>
              <a:defRPr sz="1400">
                <a:solidFill>
                  <a:schemeClr val="dk2"/>
                </a:solidFill>
              </a:defRPr>
            </a:lvl9pPr>
          </a:lstStyle>
          <a:p/>
        </p:txBody>
      </p:sp>
      <p:sp>
        <p:nvSpPr>
          <p:cNvPr id="65" name="Google Shape;65;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www.maskaravivek.com/post/pytorch-dataloader-with-corrupted-data/" TargetMode="External"/><Relationship Id="rId4" Type="http://schemas.openxmlformats.org/officeDocument/2006/relationships/hyperlink" Target="https://pytorch.org/docs/stable/data.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hyperlink" Target="https://colab.research.google.com/drive/18xpc-ox_AXAEXq2B_Lvh4d3CbmNb6oph?usp=shari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hyperlink" Target="https://www.investopedia.com/terms/m/multicollinearity.asp" TargetMode="External"/><Relationship Id="rId4" Type="http://schemas.openxmlformats.org/officeDocument/2006/relationships/hyperlink" Target="https://haythamfayek.com/2016/04/21/speech-processing-for-machine-learning.html" TargetMode="External"/><Relationship Id="rId5" Type="http://schemas.openxmlformats.org/officeDocument/2006/relationships/hyperlink" Target="https://www.maskaravivek.com/post/pytorch-dataloader-with-corrupted-data/" TargetMode="External"/><Relationship Id="rId6" Type="http://schemas.openxmlformats.org/officeDocument/2006/relationships/hyperlink" Target="https://pytorch.org/docs/stable/data.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hyperlink" Target="https://www.v7labs.com/blog/data-preprocessing-guid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ctrTitle"/>
          </p:nvPr>
        </p:nvSpPr>
        <p:spPr>
          <a:xfrm>
            <a:off x="335250" y="932100"/>
            <a:ext cx="5508300" cy="16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Data Preprocessing</a:t>
            </a:r>
            <a:endParaRPr/>
          </a:p>
        </p:txBody>
      </p:sp>
      <p:sp>
        <p:nvSpPr>
          <p:cNvPr id="71" name="Google Shape;71;p15"/>
          <p:cNvSpPr txBox="1"/>
          <p:nvPr>
            <p:ph idx="1" type="subTitle"/>
          </p:nvPr>
        </p:nvSpPr>
        <p:spPr>
          <a:xfrm>
            <a:off x="335250" y="2727850"/>
            <a:ext cx="4928700" cy="161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to Deep Learning (11-485/685/785)</a:t>
            </a:r>
            <a:endParaRPr/>
          </a:p>
        </p:txBody>
      </p:sp>
      <p:pic>
        <p:nvPicPr>
          <p:cNvPr id="72" name="Google Shape;72;p15"/>
          <p:cNvPicPr preferRelativeResize="0"/>
          <p:nvPr/>
        </p:nvPicPr>
        <p:blipFill>
          <a:blip r:embed="rId3">
            <a:alphaModFix/>
          </a:blip>
          <a:stretch>
            <a:fillRect/>
          </a:stretch>
        </p:blipFill>
        <p:spPr>
          <a:xfrm>
            <a:off x="8033787" y="76192"/>
            <a:ext cx="1034005" cy="663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49300" y="334525"/>
            <a:ext cx="7407000" cy="663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High Dimensional Data</a:t>
            </a:r>
            <a:endParaRPr/>
          </a:p>
        </p:txBody>
      </p:sp>
      <p:sp>
        <p:nvSpPr>
          <p:cNvPr id="129" name="Google Shape;129;p24"/>
          <p:cNvSpPr txBox="1"/>
          <p:nvPr>
            <p:ph idx="1" type="body"/>
          </p:nvPr>
        </p:nvSpPr>
        <p:spPr>
          <a:xfrm>
            <a:off x="349300" y="1147425"/>
            <a:ext cx="8002500" cy="337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t>Problems with high dimensional data</a:t>
            </a:r>
            <a:endParaRPr b="1" sz="2000"/>
          </a:p>
          <a:p>
            <a:pPr indent="-330200" lvl="0" marL="457200" rtl="0" algn="l">
              <a:spcBef>
                <a:spcPts val="1600"/>
              </a:spcBef>
              <a:spcAft>
                <a:spcPts val="0"/>
              </a:spcAft>
              <a:buSzPts val="1600"/>
              <a:buChar char="●"/>
            </a:pPr>
            <a:r>
              <a:rPr lang="en"/>
              <a:t>Not all features are equally important</a:t>
            </a:r>
            <a:endParaRPr/>
          </a:p>
          <a:p>
            <a:pPr indent="-317500" lvl="1" marL="914400" rtl="0" algn="l">
              <a:spcBef>
                <a:spcPts val="0"/>
              </a:spcBef>
              <a:spcAft>
                <a:spcPts val="0"/>
              </a:spcAft>
              <a:buSzPts val="1400"/>
              <a:buChar char="○"/>
            </a:pPr>
            <a:r>
              <a:rPr lang="en">
                <a:solidFill>
                  <a:srgbClr val="595959"/>
                </a:solidFill>
              </a:rPr>
              <a:t>Multicollinear features</a:t>
            </a:r>
            <a:endParaRPr>
              <a:solidFill>
                <a:srgbClr val="595959"/>
              </a:solidFill>
            </a:endParaRPr>
          </a:p>
          <a:p>
            <a:pPr indent="-317500" lvl="1" marL="914400" rtl="0" algn="l">
              <a:spcBef>
                <a:spcPts val="0"/>
              </a:spcBef>
              <a:spcAft>
                <a:spcPts val="0"/>
              </a:spcAft>
              <a:buSzPts val="1400"/>
              <a:buChar char="○"/>
            </a:pPr>
            <a:r>
              <a:rPr lang="en">
                <a:solidFill>
                  <a:srgbClr val="595959"/>
                </a:solidFill>
              </a:rPr>
              <a:t>Noisy attributes</a:t>
            </a:r>
            <a:endParaRPr>
              <a:solidFill>
                <a:srgbClr val="595959"/>
              </a:solidFill>
            </a:endParaRPr>
          </a:p>
          <a:p>
            <a:pPr indent="-330200" lvl="0" marL="457200" rtl="0" algn="l">
              <a:spcBef>
                <a:spcPts val="0"/>
              </a:spcBef>
              <a:spcAft>
                <a:spcPts val="0"/>
              </a:spcAft>
              <a:buClr>
                <a:srgbClr val="595959"/>
              </a:buClr>
              <a:buSzPts val="1600"/>
              <a:buChar char="●"/>
            </a:pPr>
            <a:r>
              <a:rPr lang="en">
                <a:solidFill>
                  <a:srgbClr val="595959"/>
                </a:solidFill>
              </a:rPr>
              <a:t>Data too large (in dimensionality)</a:t>
            </a:r>
            <a:endParaRPr>
              <a:solidFill>
                <a:srgbClr val="595959"/>
              </a:solidFill>
            </a:endParaRPr>
          </a:p>
          <a:p>
            <a:pPr indent="-317500" lvl="1" marL="914400" rtl="0" algn="l">
              <a:spcBef>
                <a:spcPts val="0"/>
              </a:spcBef>
              <a:spcAft>
                <a:spcPts val="0"/>
              </a:spcAft>
              <a:buClr>
                <a:srgbClr val="595959"/>
              </a:buClr>
              <a:buSzPts val="1400"/>
              <a:buChar char="○"/>
            </a:pPr>
            <a:r>
              <a:rPr lang="en">
                <a:solidFill>
                  <a:srgbClr val="595959"/>
                </a:solidFill>
              </a:rPr>
              <a:t>Curse of dimensionality → generally sparse data points → model does not generalize well</a:t>
            </a:r>
            <a:endParaRPr>
              <a:solidFill>
                <a:srgbClr val="595959"/>
              </a:solidFill>
            </a:endParaRPr>
          </a:p>
          <a:p>
            <a:pPr indent="-330200" lvl="0" marL="457200" rtl="0" algn="l">
              <a:spcBef>
                <a:spcPts val="0"/>
              </a:spcBef>
              <a:spcAft>
                <a:spcPts val="0"/>
              </a:spcAft>
              <a:buClr>
                <a:srgbClr val="595959"/>
              </a:buClr>
              <a:buSzPts val="1600"/>
              <a:buChar char="●"/>
            </a:pPr>
            <a:r>
              <a:rPr lang="en">
                <a:solidFill>
                  <a:srgbClr val="595959"/>
                </a:solidFill>
              </a:rPr>
              <a:t>Several Solutions</a:t>
            </a:r>
            <a:endParaRPr>
              <a:solidFill>
                <a:srgbClr val="595959"/>
              </a:solidFill>
            </a:endParaRPr>
          </a:p>
          <a:p>
            <a:pPr indent="-317500" lvl="1" marL="914400" rtl="0" algn="l">
              <a:spcBef>
                <a:spcPts val="0"/>
              </a:spcBef>
              <a:spcAft>
                <a:spcPts val="0"/>
              </a:spcAft>
              <a:buClr>
                <a:srgbClr val="595959"/>
              </a:buClr>
              <a:buSzPts val="1400"/>
              <a:buChar char="○"/>
            </a:pPr>
            <a:r>
              <a:rPr lang="en">
                <a:solidFill>
                  <a:srgbClr val="595959"/>
                </a:solidFill>
              </a:rPr>
              <a:t>Feature correlation: Calculate correlation against target variable as a proxy for “importance” and remove features below some threshold</a:t>
            </a:r>
            <a:endParaRPr>
              <a:solidFill>
                <a:srgbClr val="595959"/>
              </a:solidFill>
            </a:endParaRPr>
          </a:p>
          <a:p>
            <a:pPr indent="-317500" lvl="1" marL="914400" rtl="0" algn="l">
              <a:spcBef>
                <a:spcPts val="0"/>
              </a:spcBef>
              <a:spcAft>
                <a:spcPts val="0"/>
              </a:spcAft>
              <a:buClr>
                <a:srgbClr val="595959"/>
              </a:buClr>
              <a:buSzPts val="1400"/>
              <a:buChar char="○"/>
            </a:pPr>
            <a:r>
              <a:rPr lang="en">
                <a:solidFill>
                  <a:srgbClr val="595959"/>
                </a:solidFill>
              </a:rPr>
              <a:t>More next…</a:t>
            </a:r>
            <a:endParaRPr>
              <a:solidFill>
                <a:srgbClr val="59595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49300" y="334525"/>
            <a:ext cx="7407000" cy="663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Dimensionality Reduction</a:t>
            </a:r>
            <a:endParaRPr/>
          </a:p>
        </p:txBody>
      </p:sp>
      <p:pic>
        <p:nvPicPr>
          <p:cNvPr id="135" name="Google Shape;135;p25"/>
          <p:cNvPicPr preferRelativeResize="0"/>
          <p:nvPr/>
        </p:nvPicPr>
        <p:blipFill>
          <a:blip r:embed="rId3">
            <a:alphaModFix/>
          </a:blip>
          <a:stretch>
            <a:fillRect/>
          </a:stretch>
        </p:blipFill>
        <p:spPr>
          <a:xfrm>
            <a:off x="768613" y="1046700"/>
            <a:ext cx="7606774" cy="40039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49300" y="334525"/>
            <a:ext cx="7407000" cy="663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Data Leakage</a:t>
            </a:r>
            <a:endParaRPr/>
          </a:p>
        </p:txBody>
      </p:sp>
      <p:sp>
        <p:nvSpPr>
          <p:cNvPr id="141" name="Google Shape;141;p26"/>
          <p:cNvSpPr txBox="1"/>
          <p:nvPr>
            <p:ph idx="1" type="body"/>
          </p:nvPr>
        </p:nvSpPr>
        <p:spPr>
          <a:xfrm>
            <a:off x="349300" y="1147425"/>
            <a:ext cx="7407000" cy="345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Data Leakage occurs when data that is not available during prediction is used for training.</a:t>
            </a:r>
            <a:endParaRPr/>
          </a:p>
          <a:p>
            <a:pPr indent="0" lvl="0" marL="0" rtl="0" algn="l">
              <a:spcBef>
                <a:spcPts val="1600"/>
              </a:spcBef>
              <a:spcAft>
                <a:spcPts val="0"/>
              </a:spcAft>
              <a:buNone/>
            </a:pPr>
            <a:r>
              <a:rPr lang="en">
                <a:solidFill>
                  <a:srgbClr val="595959"/>
                </a:solidFill>
              </a:rPr>
              <a:t>Some input features are correlated with output or it has part of output while training which won’t be available during inference</a:t>
            </a:r>
            <a:endParaRPr>
              <a:solidFill>
                <a:srgbClr val="595959"/>
              </a:solidFill>
            </a:endParaRPr>
          </a:p>
          <a:p>
            <a:pPr indent="0" lvl="0" marL="0" rtl="0" algn="l">
              <a:spcBef>
                <a:spcPts val="0"/>
              </a:spcBef>
              <a:spcAft>
                <a:spcPts val="0"/>
              </a:spcAft>
              <a:buNone/>
            </a:pPr>
            <a:r>
              <a:t/>
            </a:r>
            <a:endParaRPr>
              <a:solidFill>
                <a:srgbClr val="595959"/>
              </a:solidFill>
            </a:endParaRPr>
          </a:p>
          <a:p>
            <a:pPr indent="0" lvl="0" marL="0" rtl="0" algn="l">
              <a:spcBef>
                <a:spcPts val="0"/>
              </a:spcBef>
              <a:spcAft>
                <a:spcPts val="0"/>
              </a:spcAft>
              <a:buNone/>
            </a:pPr>
            <a:r>
              <a:rPr b="1" lang="en" sz="2000">
                <a:solidFill>
                  <a:srgbClr val="595959"/>
                </a:solidFill>
              </a:rPr>
              <a:t>Solutions</a:t>
            </a:r>
            <a:endParaRPr b="1" sz="2000">
              <a:solidFill>
                <a:srgbClr val="595959"/>
              </a:solidFill>
            </a:endParaRPr>
          </a:p>
          <a:p>
            <a:pPr indent="-322580" lvl="0" marL="457200" rtl="0" algn="l">
              <a:spcBef>
                <a:spcPts val="1000"/>
              </a:spcBef>
              <a:spcAft>
                <a:spcPts val="0"/>
              </a:spcAft>
              <a:buClr>
                <a:srgbClr val="595959"/>
              </a:buClr>
              <a:buSzPct val="100000"/>
              <a:buChar char="●"/>
            </a:pPr>
            <a:r>
              <a:rPr b="1" lang="en">
                <a:solidFill>
                  <a:srgbClr val="595959"/>
                </a:solidFill>
              </a:rPr>
              <a:t>Remove features</a:t>
            </a:r>
            <a:r>
              <a:rPr lang="en">
                <a:solidFill>
                  <a:srgbClr val="595959"/>
                </a:solidFill>
              </a:rPr>
              <a:t> that contains information about the target that normally won’t be available during inference</a:t>
            </a:r>
            <a:endParaRPr>
              <a:solidFill>
                <a:srgbClr val="595959"/>
              </a:solidFill>
            </a:endParaRPr>
          </a:p>
          <a:p>
            <a:pPr indent="-322580" lvl="0" marL="457200" rtl="0" algn="l">
              <a:spcBef>
                <a:spcPts val="0"/>
              </a:spcBef>
              <a:spcAft>
                <a:spcPts val="0"/>
              </a:spcAft>
              <a:buClr>
                <a:srgbClr val="595959"/>
              </a:buClr>
              <a:buSzPct val="100000"/>
              <a:buChar char="●"/>
            </a:pPr>
            <a:r>
              <a:rPr b="1" lang="en">
                <a:solidFill>
                  <a:srgbClr val="595959"/>
                </a:solidFill>
              </a:rPr>
              <a:t>Separate validation set</a:t>
            </a:r>
            <a:r>
              <a:rPr lang="en">
                <a:solidFill>
                  <a:srgbClr val="595959"/>
                </a:solidFill>
              </a:rPr>
              <a:t> to check model performance during training</a:t>
            </a:r>
            <a:endParaRPr>
              <a:solidFill>
                <a:srgbClr val="595959"/>
              </a:solidFill>
            </a:endParaRPr>
          </a:p>
          <a:p>
            <a:pPr indent="-322580" lvl="0" marL="457200" rtl="0" algn="l">
              <a:spcBef>
                <a:spcPts val="0"/>
              </a:spcBef>
              <a:spcAft>
                <a:spcPts val="0"/>
              </a:spcAft>
              <a:buClr>
                <a:srgbClr val="595959"/>
              </a:buClr>
              <a:buSzPct val="100000"/>
              <a:buChar char="●"/>
            </a:pPr>
            <a:r>
              <a:rPr b="1" lang="en">
                <a:solidFill>
                  <a:srgbClr val="595959"/>
                </a:solidFill>
              </a:rPr>
              <a:t>K-Fold cross validation</a:t>
            </a:r>
            <a:r>
              <a:rPr lang="en">
                <a:solidFill>
                  <a:srgbClr val="595959"/>
                </a:solidFill>
              </a:rPr>
              <a:t> when data is less</a:t>
            </a:r>
            <a:endParaRPr>
              <a:solidFill>
                <a:srgbClr val="595959"/>
              </a:solidFill>
            </a:endParaRPr>
          </a:p>
          <a:p>
            <a:pPr indent="-322580" lvl="0" marL="457200" rtl="0" algn="l">
              <a:spcBef>
                <a:spcPts val="0"/>
              </a:spcBef>
              <a:spcAft>
                <a:spcPts val="0"/>
              </a:spcAft>
              <a:buClr>
                <a:srgbClr val="595959"/>
              </a:buClr>
              <a:buSzPct val="100000"/>
              <a:buChar char="●"/>
            </a:pPr>
            <a:r>
              <a:rPr b="1" lang="en">
                <a:solidFill>
                  <a:srgbClr val="595959"/>
                </a:solidFill>
              </a:rPr>
              <a:t>Normalized training data</a:t>
            </a:r>
            <a:r>
              <a:rPr lang="en">
                <a:solidFill>
                  <a:srgbClr val="595959"/>
                </a:solidFill>
              </a:rPr>
              <a:t> separately and then use those parameters for test dataset</a:t>
            </a:r>
            <a:endParaRPr b="1">
              <a:solidFill>
                <a:srgbClr val="595959"/>
              </a:solidFill>
            </a:endParaRPr>
          </a:p>
          <a:p>
            <a:pPr indent="0" lvl="0" marL="0" rtl="0" algn="l">
              <a:spcBef>
                <a:spcPts val="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49300" y="334525"/>
            <a:ext cx="7407000" cy="663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Categorical Data</a:t>
            </a:r>
            <a:endParaRPr/>
          </a:p>
        </p:txBody>
      </p:sp>
      <p:sp>
        <p:nvSpPr>
          <p:cNvPr id="147" name="Google Shape;147;p27"/>
          <p:cNvSpPr txBox="1"/>
          <p:nvPr>
            <p:ph idx="1" type="body"/>
          </p:nvPr>
        </p:nvSpPr>
        <p:spPr>
          <a:xfrm>
            <a:off x="349300" y="1147425"/>
            <a:ext cx="7407000" cy="317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595959"/>
                </a:solidFill>
              </a:rPr>
              <a:t>Machine can only interpret numerical values so mapping categorical data to numeric values before training is important</a:t>
            </a:r>
            <a:endParaRPr>
              <a:solidFill>
                <a:srgbClr val="595959"/>
              </a:solidFill>
            </a:endParaRPr>
          </a:p>
          <a:p>
            <a:pPr indent="0" lvl="0" marL="0" rtl="0" algn="l">
              <a:spcBef>
                <a:spcPts val="0"/>
              </a:spcBef>
              <a:spcAft>
                <a:spcPts val="0"/>
              </a:spcAft>
              <a:buNone/>
            </a:pPr>
            <a:r>
              <a:t/>
            </a:r>
            <a:endParaRPr>
              <a:solidFill>
                <a:srgbClr val="595959"/>
              </a:solidFill>
            </a:endParaRPr>
          </a:p>
          <a:p>
            <a:pPr indent="0" lvl="0" marL="0" rtl="0" algn="l">
              <a:spcBef>
                <a:spcPts val="0"/>
              </a:spcBef>
              <a:spcAft>
                <a:spcPts val="0"/>
              </a:spcAft>
              <a:buNone/>
            </a:pPr>
            <a:r>
              <a:rPr b="1" lang="en" sz="1850">
                <a:solidFill>
                  <a:srgbClr val="595959"/>
                </a:solidFill>
              </a:rPr>
              <a:t>Methods</a:t>
            </a:r>
            <a:endParaRPr b="1" sz="1850">
              <a:solidFill>
                <a:srgbClr val="595959"/>
              </a:solidFill>
            </a:endParaRPr>
          </a:p>
          <a:p>
            <a:pPr indent="-330200" lvl="0" marL="457200" rtl="0" algn="l">
              <a:spcBef>
                <a:spcPts val="0"/>
              </a:spcBef>
              <a:spcAft>
                <a:spcPts val="0"/>
              </a:spcAft>
              <a:buClr>
                <a:srgbClr val="595959"/>
              </a:buClr>
              <a:buSzPts val="1600"/>
              <a:buChar char="●"/>
            </a:pPr>
            <a:r>
              <a:rPr lang="en">
                <a:solidFill>
                  <a:srgbClr val="595959"/>
                </a:solidFill>
              </a:rPr>
              <a:t>Mapping classes to unique numbers</a:t>
            </a:r>
            <a:endParaRPr>
              <a:solidFill>
                <a:srgbClr val="595959"/>
              </a:solidFill>
            </a:endParaRPr>
          </a:p>
          <a:p>
            <a:pPr indent="457200" lvl="0" marL="0" rtl="0" algn="l">
              <a:spcBef>
                <a:spcPts val="0"/>
              </a:spcBef>
              <a:spcAft>
                <a:spcPts val="0"/>
              </a:spcAft>
              <a:buNone/>
            </a:pPr>
            <a:r>
              <a:rPr lang="en" sz="1050">
                <a:solidFill>
                  <a:srgbClr val="595959"/>
                </a:solidFill>
                <a:latin typeface="Arial"/>
                <a:ea typeface="Arial"/>
                <a:cs typeface="Arial"/>
                <a:sym typeface="Arial"/>
              </a:rPr>
              <a:t>(NOTE: might introduce undesired bias due to ordinality)</a:t>
            </a:r>
            <a:endParaRPr>
              <a:solidFill>
                <a:srgbClr val="595959"/>
              </a:solidFill>
            </a:endParaRPr>
          </a:p>
          <a:p>
            <a:pPr indent="-330200" lvl="0" marL="457200" rtl="0" algn="l">
              <a:spcBef>
                <a:spcPts val="0"/>
              </a:spcBef>
              <a:spcAft>
                <a:spcPts val="0"/>
              </a:spcAft>
              <a:buClr>
                <a:srgbClr val="595959"/>
              </a:buClr>
              <a:buSzPts val="1600"/>
              <a:buChar char="●"/>
            </a:pPr>
            <a:r>
              <a:rPr lang="en">
                <a:solidFill>
                  <a:srgbClr val="595959"/>
                </a:solidFill>
              </a:rPr>
              <a:t>Create One Hot Encoded Vector</a:t>
            </a:r>
            <a:endParaRPr>
              <a:solidFill>
                <a:srgbClr val="595959"/>
              </a:solidFill>
            </a:endParaRPr>
          </a:p>
          <a:p>
            <a:pPr indent="-330200" lvl="0" marL="457200" rtl="0" algn="l">
              <a:spcBef>
                <a:spcPts val="0"/>
              </a:spcBef>
              <a:spcAft>
                <a:spcPts val="0"/>
              </a:spcAft>
              <a:buClr>
                <a:srgbClr val="595959"/>
              </a:buClr>
              <a:buSzPts val="1600"/>
              <a:buChar char="●"/>
            </a:pPr>
            <a:r>
              <a:rPr lang="en">
                <a:solidFill>
                  <a:srgbClr val="595959"/>
                </a:solidFill>
              </a:rPr>
              <a:t>Use Feature Hashing → for large dataset or data encryption</a:t>
            </a:r>
            <a:endParaRPr>
              <a:solidFill>
                <a:srgbClr val="595959"/>
              </a:solidFill>
            </a:endParaRPr>
          </a:p>
          <a:p>
            <a:pPr indent="0" lvl="0" marL="457200" rtl="0" algn="l">
              <a:spcBef>
                <a:spcPts val="0"/>
              </a:spcBef>
              <a:spcAft>
                <a:spcPts val="0"/>
              </a:spcAft>
              <a:buNone/>
            </a:pPr>
            <a:r>
              <a:rPr lang="en">
                <a:solidFill>
                  <a:srgbClr val="595959"/>
                </a:solidFill>
              </a:rPr>
              <a:t>Emotion classification: “emotion_happy” → [0, 0, 0, 1, 0, 0]</a:t>
            </a:r>
            <a:endParaRPr>
              <a:solidFill>
                <a:srgbClr val="59595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349300" y="334525"/>
            <a:ext cx="7407000" cy="663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Class Imbalance</a:t>
            </a:r>
            <a:endParaRPr/>
          </a:p>
        </p:txBody>
      </p:sp>
      <p:sp>
        <p:nvSpPr>
          <p:cNvPr id="153" name="Google Shape;153;p28"/>
          <p:cNvSpPr txBox="1"/>
          <p:nvPr>
            <p:ph idx="1" type="body"/>
          </p:nvPr>
        </p:nvSpPr>
        <p:spPr>
          <a:xfrm>
            <a:off x="349300" y="1147425"/>
            <a:ext cx="7407000" cy="317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Uneven distribution of classes (90 instances of class A and 10 instances of class B)</a:t>
            </a:r>
            <a:endParaRPr/>
          </a:p>
          <a:p>
            <a:pPr indent="0" lvl="0" marL="0" rtl="0" algn="l">
              <a:spcBef>
                <a:spcPts val="1600"/>
              </a:spcBef>
              <a:spcAft>
                <a:spcPts val="0"/>
              </a:spcAft>
              <a:buNone/>
            </a:pPr>
            <a:r>
              <a:rPr b="1" lang="en" sz="2000"/>
              <a:t>Method</a:t>
            </a:r>
            <a:endParaRPr b="1" sz="2000"/>
          </a:p>
          <a:p>
            <a:pPr indent="-330200" lvl="0" marL="457200" rtl="0" algn="l">
              <a:spcBef>
                <a:spcPts val="1600"/>
              </a:spcBef>
              <a:spcAft>
                <a:spcPts val="0"/>
              </a:spcAft>
              <a:buSzPts val="1600"/>
              <a:buChar char="●"/>
            </a:pPr>
            <a:r>
              <a:rPr lang="en"/>
              <a:t>Oversampling or Undersampling</a:t>
            </a:r>
            <a:endParaRPr/>
          </a:p>
          <a:p>
            <a:pPr indent="-330200" lvl="0" marL="457200" rtl="0" algn="l">
              <a:spcBef>
                <a:spcPts val="0"/>
              </a:spcBef>
              <a:spcAft>
                <a:spcPts val="0"/>
              </a:spcAft>
              <a:buSzPts val="1600"/>
              <a:buChar char="●"/>
            </a:pPr>
            <a:r>
              <a:rPr lang="en"/>
              <a:t>Have realistic (sometimes uniform) distribution of classes over data</a:t>
            </a:r>
            <a:endParaRPr/>
          </a:p>
          <a:p>
            <a:pPr indent="-330200" lvl="0" marL="457200" rtl="0" algn="l">
              <a:spcBef>
                <a:spcPts val="0"/>
              </a:spcBef>
              <a:spcAft>
                <a:spcPts val="0"/>
              </a:spcAft>
              <a:buSzPts val="1600"/>
              <a:buChar char="●"/>
            </a:pPr>
            <a:r>
              <a:rPr lang="en"/>
              <a:t>Weighted loss if data is highly imbalanced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868500" y="2240250"/>
            <a:ext cx="7407000" cy="663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Tools for Preprocessing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0"/>
          <p:cNvSpPr txBox="1"/>
          <p:nvPr>
            <p:ph type="title"/>
          </p:nvPr>
        </p:nvSpPr>
        <p:spPr>
          <a:xfrm>
            <a:off x="349300" y="334525"/>
            <a:ext cx="7407000" cy="663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Tools for Preprocessing</a:t>
            </a:r>
            <a:endParaRPr/>
          </a:p>
        </p:txBody>
      </p:sp>
      <p:sp>
        <p:nvSpPr>
          <p:cNvPr id="164" name="Google Shape;164;p30"/>
          <p:cNvSpPr txBox="1"/>
          <p:nvPr>
            <p:ph idx="1" type="body"/>
          </p:nvPr>
        </p:nvSpPr>
        <p:spPr>
          <a:xfrm>
            <a:off x="349300" y="1147425"/>
            <a:ext cx="7407000" cy="317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Various python libraries support data preprocessing</a:t>
            </a:r>
            <a:endParaRPr/>
          </a:p>
          <a:p>
            <a:pPr indent="0" lvl="0" marL="0" rtl="0" algn="l">
              <a:spcBef>
                <a:spcPts val="1600"/>
              </a:spcBef>
              <a:spcAft>
                <a:spcPts val="0"/>
              </a:spcAft>
              <a:buNone/>
            </a:pPr>
            <a:r>
              <a:rPr b="1" lang="en"/>
              <a:t>PyTorch</a:t>
            </a:r>
            <a:endParaRPr b="1"/>
          </a:p>
          <a:p>
            <a:pPr indent="0" lvl="0" marL="0" rtl="0" algn="l">
              <a:spcBef>
                <a:spcPts val="1600"/>
              </a:spcBef>
              <a:spcAft>
                <a:spcPts val="1600"/>
              </a:spcAft>
              <a:buNone/>
            </a:pPr>
            <a:r>
              <a:t/>
            </a:r>
            <a:endParaRPr b="1"/>
          </a:p>
        </p:txBody>
      </p:sp>
      <p:sp>
        <p:nvSpPr>
          <p:cNvPr id="165" name="Google Shape;165;p30"/>
          <p:cNvSpPr txBox="1"/>
          <p:nvPr/>
        </p:nvSpPr>
        <p:spPr>
          <a:xfrm>
            <a:off x="447250" y="2012675"/>
            <a:ext cx="4124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Data Preprocessing</a:t>
            </a:r>
            <a:endParaRPr b="1">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Random sampling, </a:t>
            </a:r>
            <a:r>
              <a:rPr lang="en">
                <a:latin typeface="Proxima Nova"/>
                <a:ea typeface="Proxima Nova"/>
                <a:cs typeface="Proxima Nova"/>
                <a:sym typeface="Proxima Nova"/>
              </a:rPr>
              <a:t>Weighted</a:t>
            </a:r>
            <a:r>
              <a:rPr lang="en">
                <a:latin typeface="Proxima Nova"/>
                <a:ea typeface="Proxima Nova"/>
                <a:cs typeface="Proxima Nova"/>
                <a:sym typeface="Proxima Nova"/>
              </a:rPr>
              <a:t> random sampling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Filters for cleaning data (</a:t>
            </a:r>
            <a:r>
              <a:rPr lang="en" u="sng">
                <a:solidFill>
                  <a:schemeClr val="hlink"/>
                </a:solidFill>
                <a:latin typeface="Proxima Nova"/>
                <a:ea typeface="Proxima Nova"/>
                <a:cs typeface="Proxima Nova"/>
                <a:sym typeface="Proxima Nova"/>
                <a:hlinkClick r:id="rId3"/>
              </a:rPr>
              <a:t>example</a:t>
            </a:r>
            <a:r>
              <a:rPr lang="en">
                <a:latin typeface="Proxima Nova"/>
                <a:ea typeface="Proxima Nova"/>
                <a:cs typeface="Proxima Nova"/>
                <a:sym typeface="Proxima Nova"/>
              </a:rPr>
              <a: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Random splitting and shuffling</a:t>
            </a:r>
            <a:endParaRPr>
              <a:latin typeface="Proxima Nova"/>
              <a:ea typeface="Proxima Nova"/>
              <a:cs typeface="Proxima Nova"/>
              <a:sym typeface="Proxima Nova"/>
            </a:endParaRPr>
          </a:p>
        </p:txBody>
      </p:sp>
      <p:sp>
        <p:nvSpPr>
          <p:cNvPr id="166" name="Google Shape;166;p30"/>
          <p:cNvSpPr txBox="1"/>
          <p:nvPr/>
        </p:nvSpPr>
        <p:spPr>
          <a:xfrm>
            <a:off x="4267200" y="1940700"/>
            <a:ext cx="4244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Data Augmentation</a:t>
            </a:r>
            <a:endParaRPr b="1">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Torchvision: Image</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Torchaudio: Audio</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Torchtext: Text</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Used when implementing PyTorch </a:t>
            </a:r>
            <a:r>
              <a:rPr lang="en" u="sng">
                <a:solidFill>
                  <a:schemeClr val="hlink"/>
                </a:solidFill>
                <a:latin typeface="Proxima Nova"/>
                <a:ea typeface="Proxima Nova"/>
                <a:cs typeface="Proxima Nova"/>
                <a:sym typeface="Proxima Nova"/>
                <a:hlinkClick r:id="rId4"/>
              </a:rPr>
              <a:t>Dataloader</a:t>
            </a:r>
            <a:r>
              <a:rPr lang="en">
                <a:latin typeface="Proxima Nova"/>
                <a:ea typeface="Proxima Nova"/>
                <a:cs typeface="Proxima Nova"/>
                <a:sym typeface="Proxima Nova"/>
              </a:rPr>
              <a:t> class</a:t>
            </a:r>
            <a:endParaRPr>
              <a:latin typeface="Proxima Nova"/>
              <a:ea typeface="Proxima Nova"/>
              <a:cs typeface="Proxima Nova"/>
              <a:sym typeface="Proxima Nova"/>
            </a:endParaRPr>
          </a:p>
        </p:txBody>
      </p:sp>
      <p:sp>
        <p:nvSpPr>
          <p:cNvPr id="167" name="Google Shape;167;p30"/>
          <p:cNvSpPr txBox="1"/>
          <p:nvPr/>
        </p:nvSpPr>
        <p:spPr>
          <a:xfrm>
            <a:off x="404250" y="3354450"/>
            <a:ext cx="5728500" cy="88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dk2"/>
                </a:solidFill>
                <a:latin typeface="Proxima Nova"/>
                <a:ea typeface="Proxima Nova"/>
                <a:cs typeface="Proxima Nova"/>
                <a:sym typeface="Proxima Nova"/>
              </a:rPr>
              <a:t>Scikit-learn, Pandas, NumPy</a:t>
            </a:r>
            <a:endParaRPr b="1" sz="1600">
              <a:solidFill>
                <a:schemeClr val="dk2"/>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lang="en">
                <a:solidFill>
                  <a:srgbClr val="595959"/>
                </a:solidFill>
                <a:latin typeface="Proxima Nova"/>
                <a:ea typeface="Proxima Nova"/>
                <a:cs typeface="Proxima Nova"/>
                <a:sym typeface="Proxima Nova"/>
              </a:rPr>
              <a:t>Random data splits, applying filters, normalizing features, etc</a:t>
            </a:r>
            <a:endParaRPr>
              <a:solidFill>
                <a:schemeClr val="dk2"/>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868500" y="2240250"/>
            <a:ext cx="7407000" cy="663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Preprocessing Speech Data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349300" y="334525"/>
            <a:ext cx="7407000" cy="6630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SzPts val="990"/>
              <a:buNone/>
            </a:pPr>
            <a:r>
              <a:rPr lang="en" sz="2880"/>
              <a:t>Signal Processing</a:t>
            </a:r>
            <a:endParaRPr sz="2880"/>
          </a:p>
        </p:txBody>
      </p:sp>
      <p:sp>
        <p:nvSpPr>
          <p:cNvPr id="178" name="Google Shape;178;p32"/>
          <p:cNvSpPr txBox="1"/>
          <p:nvPr>
            <p:ph idx="1" type="body"/>
          </p:nvPr>
        </p:nvSpPr>
        <p:spPr>
          <a:xfrm>
            <a:off x="349300" y="1147425"/>
            <a:ext cx="7407000" cy="317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rgbClr val="595959"/>
                </a:solidFill>
              </a:rPr>
              <a:t>Intro</a:t>
            </a:r>
            <a:endParaRPr b="1" sz="1800">
              <a:solidFill>
                <a:srgbClr val="595959"/>
              </a:solidFill>
            </a:endParaRPr>
          </a:p>
          <a:p>
            <a:pPr indent="-330200" lvl="0" marL="457200" rtl="0" algn="l">
              <a:spcBef>
                <a:spcPts val="1000"/>
              </a:spcBef>
              <a:spcAft>
                <a:spcPts val="0"/>
              </a:spcAft>
              <a:buClr>
                <a:srgbClr val="595959"/>
              </a:buClr>
              <a:buSzPts val="1600"/>
              <a:buChar char="●"/>
            </a:pPr>
            <a:r>
              <a:rPr lang="en">
                <a:solidFill>
                  <a:srgbClr val="595959"/>
                </a:solidFill>
              </a:rPr>
              <a:t>Speech signals can be understood as a mixture of signals at various frequencies</a:t>
            </a:r>
            <a:endParaRPr>
              <a:solidFill>
                <a:srgbClr val="595959"/>
              </a:solidFill>
            </a:endParaRPr>
          </a:p>
          <a:p>
            <a:pPr indent="-330200" lvl="0" marL="457200" rtl="0" algn="l">
              <a:spcBef>
                <a:spcPts val="0"/>
              </a:spcBef>
              <a:spcAft>
                <a:spcPts val="0"/>
              </a:spcAft>
              <a:buClr>
                <a:srgbClr val="595959"/>
              </a:buClr>
              <a:buSzPts val="1600"/>
              <a:buChar char="●"/>
            </a:pPr>
            <a:r>
              <a:rPr lang="en">
                <a:solidFill>
                  <a:srgbClr val="595959"/>
                </a:solidFill>
              </a:rPr>
              <a:t>Raw speech signals aren’t always the best source of data for models to work with</a:t>
            </a:r>
            <a:endParaRPr>
              <a:solidFill>
                <a:srgbClr val="595959"/>
              </a:solidFill>
            </a:endParaRPr>
          </a:p>
          <a:p>
            <a:pPr indent="-330200" lvl="1" marL="914400" rtl="0" algn="l">
              <a:spcBef>
                <a:spcPts val="0"/>
              </a:spcBef>
              <a:spcAft>
                <a:spcPts val="0"/>
              </a:spcAft>
              <a:buClr>
                <a:srgbClr val="595959"/>
              </a:buClr>
              <a:buSzPts val="1600"/>
              <a:buChar char="○"/>
            </a:pPr>
            <a:r>
              <a:rPr lang="en" sz="1600">
                <a:solidFill>
                  <a:srgbClr val="595959"/>
                </a:solidFill>
              </a:rPr>
              <a:t>Contain noise</a:t>
            </a:r>
            <a:endParaRPr sz="1600">
              <a:solidFill>
                <a:srgbClr val="595959"/>
              </a:solidFill>
            </a:endParaRPr>
          </a:p>
          <a:p>
            <a:pPr indent="-330200" lvl="1" marL="914400" rtl="0" algn="l">
              <a:spcBef>
                <a:spcPts val="0"/>
              </a:spcBef>
              <a:spcAft>
                <a:spcPts val="0"/>
              </a:spcAft>
              <a:buClr>
                <a:srgbClr val="595959"/>
              </a:buClr>
              <a:buSzPts val="1600"/>
              <a:buChar char="○"/>
            </a:pPr>
            <a:r>
              <a:rPr lang="en" sz="1600">
                <a:solidFill>
                  <a:srgbClr val="595959"/>
                </a:solidFill>
              </a:rPr>
              <a:t>Naturally continuous data that needs discretization at the minimum</a:t>
            </a:r>
            <a:endParaRPr sz="1600">
              <a:solidFill>
                <a:srgbClr val="595959"/>
              </a:solidFill>
            </a:endParaRPr>
          </a:p>
          <a:p>
            <a:pPr indent="-330200" lvl="0" marL="457200" rtl="0" algn="l">
              <a:spcBef>
                <a:spcPts val="0"/>
              </a:spcBef>
              <a:spcAft>
                <a:spcPts val="0"/>
              </a:spcAft>
              <a:buClr>
                <a:srgbClr val="595959"/>
              </a:buClr>
              <a:buSzPts val="1600"/>
              <a:buChar char="●"/>
            </a:pPr>
            <a:r>
              <a:rPr lang="en">
                <a:solidFill>
                  <a:srgbClr val="595959"/>
                </a:solidFill>
              </a:rPr>
              <a:t>Reckless discretization can lead to noisy frequency bands</a:t>
            </a:r>
            <a:endParaRPr>
              <a:solidFill>
                <a:srgbClr val="595959"/>
              </a:solidFill>
            </a:endParaRPr>
          </a:p>
          <a:p>
            <a:pPr indent="-330200" lvl="1" marL="914400" rtl="0" algn="l">
              <a:spcBef>
                <a:spcPts val="0"/>
              </a:spcBef>
              <a:spcAft>
                <a:spcPts val="0"/>
              </a:spcAft>
              <a:buClr>
                <a:srgbClr val="595959"/>
              </a:buClr>
              <a:buSzPts val="1600"/>
              <a:buChar char="○"/>
            </a:pPr>
            <a:r>
              <a:rPr lang="en" sz="1600">
                <a:solidFill>
                  <a:srgbClr val="595959"/>
                </a:solidFill>
              </a:rPr>
              <a:t>especially the high ones</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349300" y="334525"/>
            <a:ext cx="7407000" cy="6630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300"/>
              <a:t>Mel-Frequency Cepstral Coefficients (MFCCs)</a:t>
            </a:r>
            <a:endParaRPr sz="2300"/>
          </a:p>
        </p:txBody>
      </p:sp>
      <p:sp>
        <p:nvSpPr>
          <p:cNvPr id="184" name="Google Shape;184;p33"/>
          <p:cNvSpPr txBox="1"/>
          <p:nvPr/>
        </p:nvSpPr>
        <p:spPr>
          <a:xfrm>
            <a:off x="2292550" y="2110050"/>
            <a:ext cx="35205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Proxima Nova"/>
                <a:ea typeface="Proxima Nova"/>
                <a:cs typeface="Proxima Nova"/>
                <a:sym typeface="Proxima Nova"/>
              </a:rPr>
              <a:t>MFCC</a:t>
            </a:r>
            <a:endParaRPr b="1" sz="1800">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a:p>
            <a:pPr indent="0" lvl="0" marL="0" rtl="0" algn="ctr">
              <a:spcBef>
                <a:spcPts val="0"/>
              </a:spcBef>
              <a:spcAft>
                <a:spcPts val="0"/>
              </a:spcAft>
              <a:buNone/>
            </a:pPr>
            <a:r>
              <a:rPr lang="en" sz="1600">
                <a:latin typeface="Proxima Nova"/>
                <a:ea typeface="Proxima Nova"/>
                <a:cs typeface="Proxima Nova"/>
                <a:sym typeface="Proxima Nova"/>
              </a:rPr>
              <a:t>Mel Frequency Cepstral Coefficients</a:t>
            </a:r>
            <a:endParaRPr sz="1600">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49300" y="334525"/>
            <a:ext cx="7407000" cy="663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Topics</a:t>
            </a:r>
            <a:endParaRPr/>
          </a:p>
        </p:txBody>
      </p:sp>
      <p:sp>
        <p:nvSpPr>
          <p:cNvPr id="78" name="Google Shape;78;p16"/>
          <p:cNvSpPr txBox="1"/>
          <p:nvPr>
            <p:ph idx="1" type="body"/>
          </p:nvPr>
        </p:nvSpPr>
        <p:spPr>
          <a:xfrm>
            <a:off x="349300" y="1147425"/>
            <a:ext cx="7407000" cy="3172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AutoNum type="arabicPeriod"/>
            </a:pPr>
            <a:r>
              <a:rPr lang="en" sz="2000"/>
              <a:t>Introduction</a:t>
            </a:r>
            <a:endParaRPr sz="2000"/>
          </a:p>
          <a:p>
            <a:pPr indent="-355600" lvl="0" marL="457200" rtl="0" algn="l">
              <a:spcBef>
                <a:spcPts val="0"/>
              </a:spcBef>
              <a:spcAft>
                <a:spcPts val="0"/>
              </a:spcAft>
              <a:buSzPts val="2000"/>
              <a:buAutoNum type="arabicPeriod"/>
            </a:pPr>
            <a:r>
              <a:rPr lang="en" sz="2000"/>
              <a:t>Importance of Preprocessing</a:t>
            </a:r>
            <a:endParaRPr sz="2000"/>
          </a:p>
          <a:p>
            <a:pPr indent="-355600" lvl="1" marL="914400" rtl="0" algn="l">
              <a:spcBef>
                <a:spcPts val="0"/>
              </a:spcBef>
              <a:spcAft>
                <a:spcPts val="0"/>
              </a:spcAft>
              <a:buSzPts val="2000"/>
              <a:buAutoNum type="alphaLcPeriod"/>
            </a:pPr>
            <a:r>
              <a:rPr lang="en" sz="2000"/>
              <a:t>Reasons for Preprocessing</a:t>
            </a:r>
            <a:endParaRPr sz="2000"/>
          </a:p>
          <a:p>
            <a:pPr indent="-355600" lvl="1" marL="914400" rtl="0" algn="l">
              <a:spcBef>
                <a:spcPts val="0"/>
              </a:spcBef>
              <a:spcAft>
                <a:spcPts val="0"/>
              </a:spcAft>
              <a:buSzPts val="2000"/>
              <a:buAutoNum type="alphaLcPeriod"/>
            </a:pPr>
            <a:r>
              <a:rPr lang="en" sz="2000"/>
              <a:t>Techniques for Preprocessing</a:t>
            </a:r>
            <a:endParaRPr sz="2000"/>
          </a:p>
          <a:p>
            <a:pPr indent="-355600" lvl="1" marL="914400" rtl="0" algn="l">
              <a:spcBef>
                <a:spcPts val="0"/>
              </a:spcBef>
              <a:spcAft>
                <a:spcPts val="0"/>
              </a:spcAft>
              <a:buSzPts val="2000"/>
              <a:buAutoNum type="alphaLcPeriod"/>
            </a:pPr>
            <a:r>
              <a:rPr lang="en" sz="2000"/>
              <a:t>Tools for Preprocessing</a:t>
            </a:r>
            <a:endParaRPr sz="2000"/>
          </a:p>
          <a:p>
            <a:pPr indent="-355600" lvl="0" marL="457200" rtl="0" algn="l">
              <a:spcBef>
                <a:spcPts val="0"/>
              </a:spcBef>
              <a:spcAft>
                <a:spcPts val="0"/>
              </a:spcAft>
              <a:buSzPts val="2000"/>
              <a:buAutoNum type="arabicPeriod"/>
            </a:pPr>
            <a:r>
              <a:rPr lang="en" sz="2000"/>
              <a:t>Preprocessing Speech Data</a:t>
            </a:r>
            <a:endParaRPr sz="2000"/>
          </a:p>
          <a:p>
            <a:pPr indent="-355600" lvl="1" marL="914400" rtl="0" algn="l">
              <a:spcBef>
                <a:spcPts val="0"/>
              </a:spcBef>
              <a:spcAft>
                <a:spcPts val="0"/>
              </a:spcAft>
              <a:buSzPts val="2000"/>
              <a:buAutoNum type="alphaLcPeriod"/>
            </a:pPr>
            <a:r>
              <a:rPr lang="en" sz="2000"/>
              <a:t>Extracting Mel-Frequency Cepstral Coefficients (MFCCs)</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nvSpPr>
        <p:spPr>
          <a:xfrm>
            <a:off x="2160550" y="2164125"/>
            <a:ext cx="37845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Proxima Nova"/>
                <a:ea typeface="Proxima Nova"/>
                <a:cs typeface="Proxima Nova"/>
                <a:sym typeface="Proxima Nova"/>
              </a:rPr>
              <a:t>MFCC</a:t>
            </a:r>
            <a:endParaRPr b="1" sz="1800">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a:p>
            <a:pPr indent="0" lvl="0" marL="0" rtl="0" algn="ctr">
              <a:spcBef>
                <a:spcPts val="0"/>
              </a:spcBef>
              <a:spcAft>
                <a:spcPts val="0"/>
              </a:spcAft>
              <a:buNone/>
            </a:pPr>
            <a:r>
              <a:rPr lang="en" sz="1600">
                <a:solidFill>
                  <a:schemeClr val="accent3"/>
                </a:solidFill>
                <a:latin typeface="Proxima Nova"/>
                <a:ea typeface="Proxima Nova"/>
                <a:cs typeface="Proxima Nova"/>
                <a:sym typeface="Proxima Nova"/>
              </a:rPr>
              <a:t>Mel Frequency</a:t>
            </a:r>
            <a:r>
              <a:rPr lang="en" sz="1600">
                <a:latin typeface="Proxima Nova"/>
                <a:ea typeface="Proxima Nova"/>
                <a:cs typeface="Proxima Nova"/>
                <a:sym typeface="Proxima Nova"/>
              </a:rPr>
              <a:t> Cepstral Coefficients</a:t>
            </a:r>
            <a:endParaRPr sz="1600">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5"/>
          <p:cNvSpPr txBox="1"/>
          <p:nvPr/>
        </p:nvSpPr>
        <p:spPr>
          <a:xfrm>
            <a:off x="2160550" y="2164125"/>
            <a:ext cx="37845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Proxima Nova"/>
                <a:ea typeface="Proxima Nova"/>
                <a:cs typeface="Proxima Nova"/>
                <a:sym typeface="Proxima Nova"/>
              </a:rPr>
              <a:t>MFCC</a:t>
            </a:r>
            <a:endParaRPr b="1" sz="1800">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a:p>
            <a:pPr indent="0" lvl="0" marL="0" rtl="0" algn="ctr">
              <a:spcBef>
                <a:spcPts val="0"/>
              </a:spcBef>
              <a:spcAft>
                <a:spcPts val="0"/>
              </a:spcAft>
              <a:buNone/>
            </a:pPr>
            <a:r>
              <a:rPr lang="en" sz="1600">
                <a:solidFill>
                  <a:srgbClr val="212121"/>
                </a:solidFill>
                <a:latin typeface="Proxima Nova"/>
                <a:ea typeface="Proxima Nova"/>
                <a:cs typeface="Proxima Nova"/>
                <a:sym typeface="Proxima Nova"/>
              </a:rPr>
              <a:t>Mel Frequency Cepstral </a:t>
            </a:r>
            <a:r>
              <a:rPr lang="en" sz="1600">
                <a:solidFill>
                  <a:schemeClr val="accent3"/>
                </a:solidFill>
                <a:latin typeface="Proxima Nova"/>
                <a:ea typeface="Proxima Nova"/>
                <a:cs typeface="Proxima Nova"/>
                <a:sym typeface="Proxima Nova"/>
              </a:rPr>
              <a:t>Coefficients</a:t>
            </a:r>
            <a:endParaRPr sz="1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6"/>
          <p:cNvSpPr txBox="1"/>
          <p:nvPr/>
        </p:nvSpPr>
        <p:spPr>
          <a:xfrm>
            <a:off x="2160550" y="2164125"/>
            <a:ext cx="37845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Proxima Nova"/>
                <a:ea typeface="Proxima Nova"/>
                <a:cs typeface="Proxima Nova"/>
                <a:sym typeface="Proxima Nova"/>
              </a:rPr>
              <a:t>MFCC</a:t>
            </a:r>
            <a:endParaRPr b="1" sz="1800">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a:p>
            <a:pPr indent="0" lvl="0" marL="0" rtl="0" algn="ctr">
              <a:spcBef>
                <a:spcPts val="0"/>
              </a:spcBef>
              <a:spcAft>
                <a:spcPts val="0"/>
              </a:spcAft>
              <a:buNone/>
            </a:pPr>
            <a:r>
              <a:rPr lang="en" sz="1600">
                <a:solidFill>
                  <a:srgbClr val="212121"/>
                </a:solidFill>
                <a:latin typeface="Proxima Nova"/>
                <a:ea typeface="Proxima Nova"/>
                <a:cs typeface="Proxima Nova"/>
                <a:sym typeface="Proxima Nova"/>
              </a:rPr>
              <a:t>Mel Frequency </a:t>
            </a:r>
            <a:r>
              <a:rPr lang="en" sz="1600">
                <a:solidFill>
                  <a:schemeClr val="accent3"/>
                </a:solidFill>
                <a:latin typeface="Proxima Nova"/>
                <a:ea typeface="Proxima Nova"/>
                <a:cs typeface="Proxima Nova"/>
                <a:sym typeface="Proxima Nova"/>
              </a:rPr>
              <a:t>Cepstral</a:t>
            </a:r>
            <a:r>
              <a:rPr lang="en" sz="1600">
                <a:solidFill>
                  <a:srgbClr val="212121"/>
                </a:solidFill>
                <a:latin typeface="Proxima Nova"/>
                <a:ea typeface="Proxima Nova"/>
                <a:cs typeface="Proxima Nova"/>
                <a:sym typeface="Proxima Nova"/>
              </a:rPr>
              <a:t> Coefficients</a:t>
            </a:r>
            <a:endParaRPr sz="1600">
              <a:solidFill>
                <a:srgbClr val="212121"/>
              </a:solidFill>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00" name="Google Shape;200;p36"/>
          <p:cNvSpPr txBox="1"/>
          <p:nvPr/>
        </p:nvSpPr>
        <p:spPr>
          <a:xfrm>
            <a:off x="2468525" y="3182425"/>
            <a:ext cx="31824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
                <a:solidFill>
                  <a:schemeClr val="accent3"/>
                </a:solidFill>
              </a:rPr>
              <a:t>Ceps</a:t>
            </a:r>
            <a:r>
              <a:rPr i="1" lang="en">
                <a:solidFill>
                  <a:srgbClr val="595959"/>
                </a:solidFill>
              </a:rPr>
              <a:t>trum ↔ </a:t>
            </a:r>
            <a:r>
              <a:rPr i="1" lang="en">
                <a:solidFill>
                  <a:schemeClr val="accent3"/>
                </a:solidFill>
              </a:rPr>
              <a:t>Spec</a:t>
            </a:r>
            <a:r>
              <a:rPr i="1" lang="en">
                <a:solidFill>
                  <a:srgbClr val="595959"/>
                </a:solidFill>
              </a:rPr>
              <a:t>trum</a:t>
            </a:r>
            <a:endParaRPr i="1">
              <a:solidFill>
                <a:srgbClr val="595959"/>
              </a:solidFill>
            </a:endParaRPr>
          </a:p>
          <a:p>
            <a:pPr indent="0" lvl="0" marL="0" rtl="0" algn="ctr">
              <a:lnSpc>
                <a:spcPct val="115000"/>
              </a:lnSpc>
              <a:spcBef>
                <a:spcPts val="0"/>
              </a:spcBef>
              <a:spcAft>
                <a:spcPts val="0"/>
              </a:spcAft>
              <a:buNone/>
            </a:pPr>
            <a:r>
              <a:rPr i="1" lang="en">
                <a:solidFill>
                  <a:srgbClr val="595959"/>
                </a:solidFill>
              </a:rPr>
              <a:t>C(</a:t>
            </a:r>
            <a:r>
              <a:rPr i="1" lang="en">
                <a:solidFill>
                  <a:schemeClr val="accent5"/>
                </a:solidFill>
              </a:rPr>
              <a:t>x(t)</a:t>
            </a:r>
            <a:r>
              <a:rPr i="1" lang="en">
                <a:solidFill>
                  <a:srgbClr val="595959"/>
                </a:solidFill>
              </a:rPr>
              <a:t>) = </a:t>
            </a:r>
            <a:r>
              <a:rPr i="1" lang="en">
                <a:solidFill>
                  <a:schemeClr val="accent6"/>
                </a:solidFill>
              </a:rPr>
              <a:t>F</a:t>
            </a:r>
            <a:r>
              <a:rPr baseline="30000" i="1" lang="en">
                <a:solidFill>
                  <a:schemeClr val="accent6"/>
                </a:solidFill>
              </a:rPr>
              <a:t>-1</a:t>
            </a:r>
            <a:r>
              <a:rPr i="1" lang="en">
                <a:solidFill>
                  <a:schemeClr val="accent6"/>
                </a:solidFill>
              </a:rPr>
              <a:t>[</a:t>
            </a:r>
            <a:r>
              <a:rPr i="1" lang="en">
                <a:solidFill>
                  <a:srgbClr val="6AA84F"/>
                </a:solidFill>
              </a:rPr>
              <a:t>log(</a:t>
            </a:r>
            <a:r>
              <a:rPr i="1" lang="en">
                <a:solidFill>
                  <a:srgbClr val="595959"/>
                </a:solidFill>
              </a:rPr>
              <a:t>F[</a:t>
            </a:r>
            <a:r>
              <a:rPr i="1" lang="en">
                <a:solidFill>
                  <a:schemeClr val="accent5"/>
                </a:solidFill>
              </a:rPr>
              <a:t>x(t)</a:t>
            </a:r>
            <a:r>
              <a:rPr i="1" lang="en">
                <a:solidFill>
                  <a:srgbClr val="595959"/>
                </a:solidFill>
              </a:rPr>
              <a:t>]</a:t>
            </a:r>
            <a:r>
              <a:rPr i="1" lang="en">
                <a:solidFill>
                  <a:srgbClr val="6AA84F"/>
                </a:solidFill>
              </a:rPr>
              <a:t>)</a:t>
            </a:r>
            <a:r>
              <a:rPr i="1" lang="en">
                <a:solidFill>
                  <a:schemeClr val="accent6"/>
                </a:solidFill>
              </a:rPr>
              <a:t>]</a:t>
            </a:r>
            <a:endParaRPr>
              <a:solidFill>
                <a:schemeClr val="accent6"/>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7"/>
          <p:cNvSpPr txBox="1"/>
          <p:nvPr>
            <p:ph type="title"/>
          </p:nvPr>
        </p:nvSpPr>
        <p:spPr>
          <a:xfrm>
            <a:off x="349300" y="334525"/>
            <a:ext cx="7407000" cy="663000"/>
          </a:xfrm>
          <a:prstGeom prst="rect">
            <a:avLst/>
          </a:prstGeom>
        </p:spPr>
        <p:txBody>
          <a:bodyPr anchorCtr="0" anchor="b" bIns="91425" lIns="91425" spcFirstLastPara="1" rIns="91425" wrap="square" tIns="91425">
            <a:normAutofit fontScale="90000"/>
          </a:bodyPr>
          <a:lstStyle/>
          <a:p>
            <a:pPr indent="0" lvl="0" marL="0" rtl="0" algn="l">
              <a:lnSpc>
                <a:spcPct val="115000"/>
              </a:lnSpc>
              <a:spcBef>
                <a:spcPts val="0"/>
              </a:spcBef>
              <a:spcAft>
                <a:spcPts val="1600"/>
              </a:spcAft>
              <a:buNone/>
            </a:pPr>
            <a:r>
              <a:rPr lang="en" sz="2300"/>
              <a:t>Generating </a:t>
            </a:r>
            <a:r>
              <a:rPr lang="en" sz="2300"/>
              <a:t>MFCCs</a:t>
            </a:r>
            <a:endParaRPr/>
          </a:p>
        </p:txBody>
      </p:sp>
      <p:pic>
        <p:nvPicPr>
          <p:cNvPr id="206" name="Google Shape;206;p37"/>
          <p:cNvPicPr preferRelativeResize="0"/>
          <p:nvPr/>
        </p:nvPicPr>
        <p:blipFill>
          <a:blip r:embed="rId3">
            <a:alphaModFix/>
          </a:blip>
          <a:stretch>
            <a:fillRect/>
          </a:stretch>
        </p:blipFill>
        <p:spPr>
          <a:xfrm>
            <a:off x="349300" y="1167125"/>
            <a:ext cx="8028252" cy="3347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8"/>
          <p:cNvSpPr txBox="1"/>
          <p:nvPr>
            <p:ph type="title"/>
          </p:nvPr>
        </p:nvSpPr>
        <p:spPr>
          <a:xfrm>
            <a:off x="349300" y="334525"/>
            <a:ext cx="7407000" cy="6630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1600"/>
              </a:spcAft>
              <a:buNone/>
            </a:pPr>
            <a:r>
              <a:rPr lang="en" sz="2050"/>
              <a:t>Generating MFCCs</a:t>
            </a:r>
            <a:endParaRPr sz="2050"/>
          </a:p>
        </p:txBody>
      </p:sp>
      <p:pic>
        <p:nvPicPr>
          <p:cNvPr id="212" name="Google Shape;212;p38"/>
          <p:cNvPicPr preferRelativeResize="0"/>
          <p:nvPr/>
        </p:nvPicPr>
        <p:blipFill>
          <a:blip r:embed="rId3">
            <a:alphaModFix/>
          </a:blip>
          <a:stretch>
            <a:fillRect/>
          </a:stretch>
        </p:blipFill>
        <p:spPr>
          <a:xfrm>
            <a:off x="349300" y="1167125"/>
            <a:ext cx="8028252" cy="3347725"/>
          </a:xfrm>
          <a:prstGeom prst="rect">
            <a:avLst/>
          </a:prstGeom>
          <a:noFill/>
          <a:ln>
            <a:noFill/>
          </a:ln>
        </p:spPr>
      </p:pic>
      <p:pic>
        <p:nvPicPr>
          <p:cNvPr id="213" name="Google Shape;213;p38"/>
          <p:cNvPicPr preferRelativeResize="0"/>
          <p:nvPr/>
        </p:nvPicPr>
        <p:blipFill>
          <a:blip r:embed="rId4">
            <a:alphaModFix/>
          </a:blip>
          <a:stretch>
            <a:fillRect/>
          </a:stretch>
        </p:blipFill>
        <p:spPr>
          <a:xfrm>
            <a:off x="349300" y="1167125"/>
            <a:ext cx="8028252" cy="3347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9"/>
          <p:cNvSpPr txBox="1"/>
          <p:nvPr>
            <p:ph type="title"/>
          </p:nvPr>
        </p:nvSpPr>
        <p:spPr>
          <a:xfrm>
            <a:off x="349300" y="334525"/>
            <a:ext cx="7407000" cy="663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050"/>
              <a:t>Stage 1</a:t>
            </a:r>
            <a:endParaRPr sz="2050"/>
          </a:p>
        </p:txBody>
      </p:sp>
      <p:sp>
        <p:nvSpPr>
          <p:cNvPr id="219" name="Google Shape;219;p39"/>
          <p:cNvSpPr txBox="1"/>
          <p:nvPr>
            <p:ph idx="1" type="body"/>
          </p:nvPr>
        </p:nvSpPr>
        <p:spPr>
          <a:xfrm>
            <a:off x="349300" y="1147425"/>
            <a:ext cx="7407000" cy="31725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a:p>
        </p:txBody>
      </p:sp>
      <p:pic>
        <p:nvPicPr>
          <p:cNvPr id="220" name="Google Shape;220;p39"/>
          <p:cNvPicPr preferRelativeResize="0"/>
          <p:nvPr/>
        </p:nvPicPr>
        <p:blipFill>
          <a:blip r:embed="rId3">
            <a:alphaModFix/>
          </a:blip>
          <a:stretch>
            <a:fillRect/>
          </a:stretch>
        </p:blipFill>
        <p:spPr>
          <a:xfrm>
            <a:off x="349300" y="1147425"/>
            <a:ext cx="7407002" cy="328033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0"/>
          <p:cNvSpPr txBox="1"/>
          <p:nvPr>
            <p:ph type="title"/>
          </p:nvPr>
        </p:nvSpPr>
        <p:spPr>
          <a:xfrm>
            <a:off x="349300" y="334525"/>
            <a:ext cx="7407000" cy="663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050"/>
              <a:t>Stage 2</a:t>
            </a:r>
            <a:endParaRPr sz="2050"/>
          </a:p>
        </p:txBody>
      </p:sp>
      <p:pic>
        <p:nvPicPr>
          <p:cNvPr id="226" name="Google Shape;226;p40"/>
          <p:cNvPicPr preferRelativeResize="0"/>
          <p:nvPr/>
        </p:nvPicPr>
        <p:blipFill>
          <a:blip r:embed="rId3">
            <a:alphaModFix/>
          </a:blip>
          <a:stretch>
            <a:fillRect/>
          </a:stretch>
        </p:blipFill>
        <p:spPr>
          <a:xfrm>
            <a:off x="349300" y="1147425"/>
            <a:ext cx="7211126" cy="3429500"/>
          </a:xfrm>
          <a:prstGeom prst="rect">
            <a:avLst/>
          </a:prstGeom>
          <a:noFill/>
          <a:ln>
            <a:noFill/>
          </a:ln>
        </p:spPr>
      </p:pic>
      <p:pic>
        <p:nvPicPr>
          <p:cNvPr id="227" name="Google Shape;227;p40"/>
          <p:cNvPicPr preferRelativeResize="0"/>
          <p:nvPr/>
        </p:nvPicPr>
        <p:blipFill>
          <a:blip r:embed="rId4">
            <a:alphaModFix/>
          </a:blip>
          <a:stretch>
            <a:fillRect/>
          </a:stretch>
        </p:blipFill>
        <p:spPr>
          <a:xfrm>
            <a:off x="5878800" y="2769725"/>
            <a:ext cx="1491299" cy="550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1"/>
          <p:cNvSpPr txBox="1"/>
          <p:nvPr>
            <p:ph type="title"/>
          </p:nvPr>
        </p:nvSpPr>
        <p:spPr>
          <a:xfrm>
            <a:off x="349300" y="334525"/>
            <a:ext cx="7407000" cy="663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050"/>
              <a:t>Stage 3 and Energy</a:t>
            </a:r>
            <a:endParaRPr sz="2050"/>
          </a:p>
        </p:txBody>
      </p:sp>
      <p:pic>
        <p:nvPicPr>
          <p:cNvPr id="233" name="Google Shape;233;p41"/>
          <p:cNvPicPr preferRelativeResize="0"/>
          <p:nvPr/>
        </p:nvPicPr>
        <p:blipFill>
          <a:blip r:embed="rId3">
            <a:alphaModFix/>
          </a:blip>
          <a:stretch>
            <a:fillRect/>
          </a:stretch>
        </p:blipFill>
        <p:spPr>
          <a:xfrm>
            <a:off x="349300" y="1149925"/>
            <a:ext cx="7641175" cy="3510925"/>
          </a:xfrm>
          <a:prstGeom prst="rect">
            <a:avLst/>
          </a:prstGeom>
          <a:noFill/>
          <a:ln>
            <a:noFill/>
          </a:ln>
        </p:spPr>
      </p:pic>
      <p:sp>
        <p:nvSpPr>
          <p:cNvPr id="234" name="Google Shape;234;p41"/>
          <p:cNvSpPr/>
          <p:nvPr/>
        </p:nvSpPr>
        <p:spPr>
          <a:xfrm>
            <a:off x="137625" y="2442725"/>
            <a:ext cx="3767400" cy="10752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2"/>
          <p:cNvSpPr txBox="1"/>
          <p:nvPr>
            <p:ph type="title"/>
          </p:nvPr>
        </p:nvSpPr>
        <p:spPr>
          <a:xfrm>
            <a:off x="349300" y="334525"/>
            <a:ext cx="7407000" cy="663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050"/>
              <a:t>Code Example</a:t>
            </a:r>
            <a:endParaRPr sz="2050"/>
          </a:p>
        </p:txBody>
      </p:sp>
      <p:sp>
        <p:nvSpPr>
          <p:cNvPr id="240" name="Google Shape;240;p42"/>
          <p:cNvSpPr txBox="1"/>
          <p:nvPr/>
        </p:nvSpPr>
        <p:spPr>
          <a:xfrm>
            <a:off x="559075" y="1161150"/>
            <a:ext cx="8420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Proxima Nova"/>
                <a:ea typeface="Proxima Nova"/>
                <a:cs typeface="Proxima Nova"/>
                <a:sym typeface="Proxima Nova"/>
              </a:rPr>
              <a:t>Extracting MFCCs</a:t>
            </a:r>
            <a:endParaRPr sz="1600">
              <a:latin typeface="Proxima Nova"/>
              <a:ea typeface="Proxima Nova"/>
              <a:cs typeface="Proxima Nova"/>
              <a:sym typeface="Proxima Nova"/>
            </a:endParaRPr>
          </a:p>
          <a:p>
            <a:pPr indent="0" lvl="0" marL="0" rtl="0" algn="l">
              <a:spcBef>
                <a:spcPts val="0"/>
              </a:spcBef>
              <a:spcAft>
                <a:spcPts val="0"/>
              </a:spcAft>
              <a:buNone/>
            </a:pPr>
            <a:r>
              <a:rPr lang="en" u="sng">
                <a:solidFill>
                  <a:schemeClr val="hlink"/>
                </a:solidFill>
                <a:latin typeface="Proxima Nova"/>
                <a:ea typeface="Proxima Nova"/>
                <a:cs typeface="Proxima Nova"/>
                <a:sym typeface="Proxima Nova"/>
                <a:hlinkClick r:id="rId3"/>
              </a:rPr>
              <a:t>https://colab.research.google.com/drive/18xpc-ox_AXAEXq2B_Lvh4d3CbmNb6oph?usp=sharing</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3"/>
          <p:cNvSpPr txBox="1"/>
          <p:nvPr>
            <p:ph idx="1" type="body"/>
          </p:nvPr>
        </p:nvSpPr>
        <p:spPr>
          <a:xfrm>
            <a:off x="349300" y="1147425"/>
            <a:ext cx="7407000" cy="317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t>References</a:t>
            </a:r>
            <a:endParaRPr b="1" sz="1400"/>
          </a:p>
          <a:p>
            <a:pPr indent="-317500" lvl="0" marL="457200" rtl="0" algn="l">
              <a:spcBef>
                <a:spcPts val="1600"/>
              </a:spcBef>
              <a:spcAft>
                <a:spcPts val="0"/>
              </a:spcAft>
              <a:buSzPts val="1400"/>
              <a:buAutoNum type="arabicPeriod"/>
            </a:pPr>
            <a:r>
              <a:rPr lang="en" sz="1400" u="sng">
                <a:solidFill>
                  <a:schemeClr val="hlink"/>
                </a:solidFill>
                <a:hlinkClick r:id="rId3"/>
              </a:rPr>
              <a:t>https://www.investopedia.com/terms/m/multicollinearity.asp</a:t>
            </a:r>
            <a:endParaRPr sz="1400"/>
          </a:p>
          <a:p>
            <a:pPr indent="-317500" lvl="0" marL="457200" rtl="0" algn="l">
              <a:spcBef>
                <a:spcPts val="0"/>
              </a:spcBef>
              <a:spcAft>
                <a:spcPts val="0"/>
              </a:spcAft>
              <a:buSzPts val="1400"/>
              <a:buAutoNum type="arabicPeriod"/>
            </a:pPr>
            <a:r>
              <a:rPr lang="en" sz="1400" u="sng">
                <a:solidFill>
                  <a:schemeClr val="hlink"/>
                </a:solidFill>
                <a:hlinkClick r:id="rId4"/>
              </a:rPr>
              <a:t>https://haythamfayek.com/2016/04/21/speech-processing-for-machine-learning.html</a:t>
            </a:r>
            <a:endParaRPr sz="1400"/>
          </a:p>
          <a:p>
            <a:pPr indent="-317500" lvl="0" marL="457200" rtl="0" algn="l">
              <a:spcBef>
                <a:spcPts val="0"/>
              </a:spcBef>
              <a:spcAft>
                <a:spcPts val="0"/>
              </a:spcAft>
              <a:buSzPts val="1400"/>
              <a:buAutoNum type="arabicPeriod"/>
            </a:pPr>
            <a:r>
              <a:rPr lang="en" sz="1400" u="sng">
                <a:solidFill>
                  <a:schemeClr val="hlink"/>
                </a:solidFill>
                <a:hlinkClick r:id="rId5"/>
              </a:rPr>
              <a:t>https://www.maskaravivek.com/post/pytorch-dataloader-with-corrupted-data/</a:t>
            </a:r>
            <a:endParaRPr sz="1400"/>
          </a:p>
          <a:p>
            <a:pPr indent="-317500" lvl="0" marL="457200" rtl="0" algn="l">
              <a:spcBef>
                <a:spcPts val="0"/>
              </a:spcBef>
              <a:spcAft>
                <a:spcPts val="0"/>
              </a:spcAft>
              <a:buSzPts val="1400"/>
              <a:buAutoNum type="arabicPeriod"/>
            </a:pPr>
            <a:r>
              <a:rPr lang="en" sz="1400" u="sng">
                <a:solidFill>
                  <a:schemeClr val="hlink"/>
                </a:solidFill>
                <a:hlinkClick r:id="rId6"/>
              </a:rPr>
              <a:t>https://pytorch.org/docs/stable/data.html</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49300" y="334525"/>
            <a:ext cx="7407000" cy="663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84" name="Google Shape;84;p17"/>
          <p:cNvSpPr txBox="1"/>
          <p:nvPr>
            <p:ph idx="1" type="body"/>
          </p:nvPr>
        </p:nvSpPr>
        <p:spPr>
          <a:xfrm>
            <a:off x="349300" y="1147425"/>
            <a:ext cx="7407000" cy="31725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sz="1500"/>
              <a:t>Machine learning models learn a pattern from the data</a:t>
            </a:r>
            <a:endParaRPr sz="1500"/>
          </a:p>
        </p:txBody>
      </p:sp>
      <p:pic>
        <p:nvPicPr>
          <p:cNvPr id="85" name="Google Shape;85;p17"/>
          <p:cNvPicPr preferRelativeResize="0"/>
          <p:nvPr/>
        </p:nvPicPr>
        <p:blipFill>
          <a:blip r:embed="rId3">
            <a:alphaModFix/>
          </a:blip>
          <a:stretch>
            <a:fillRect/>
          </a:stretch>
        </p:blipFill>
        <p:spPr>
          <a:xfrm>
            <a:off x="5513204" y="1147425"/>
            <a:ext cx="2938372" cy="3172499"/>
          </a:xfrm>
          <a:prstGeom prst="rect">
            <a:avLst/>
          </a:prstGeom>
          <a:noFill/>
          <a:ln>
            <a:noFill/>
          </a:ln>
        </p:spPr>
      </p:pic>
      <p:pic>
        <p:nvPicPr>
          <p:cNvPr id="86" name="Google Shape;86;p17"/>
          <p:cNvPicPr preferRelativeResize="0"/>
          <p:nvPr/>
        </p:nvPicPr>
        <p:blipFill>
          <a:blip r:embed="rId4">
            <a:alphaModFix/>
          </a:blip>
          <a:stretch>
            <a:fillRect/>
          </a:stretch>
        </p:blipFill>
        <p:spPr>
          <a:xfrm>
            <a:off x="491625" y="1977075"/>
            <a:ext cx="4256248" cy="151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49300" y="334525"/>
            <a:ext cx="7407000" cy="663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Data Preprocessing</a:t>
            </a:r>
            <a:endParaRPr/>
          </a:p>
        </p:txBody>
      </p:sp>
      <p:sp>
        <p:nvSpPr>
          <p:cNvPr id="92" name="Google Shape;92;p18"/>
          <p:cNvSpPr txBox="1"/>
          <p:nvPr>
            <p:ph idx="1" type="body"/>
          </p:nvPr>
        </p:nvSpPr>
        <p:spPr>
          <a:xfrm>
            <a:off x="349300" y="1147425"/>
            <a:ext cx="8002500" cy="31725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sz="1500"/>
              <a:t>Data preprocessing is a step in a machine learning pipeline that </a:t>
            </a:r>
            <a:r>
              <a:rPr b="1" lang="en" sz="1500"/>
              <a:t>takes raw data</a:t>
            </a:r>
            <a:r>
              <a:rPr lang="en" sz="1500"/>
              <a:t> as an input and </a:t>
            </a:r>
            <a:r>
              <a:rPr b="1" lang="en" sz="1500"/>
              <a:t>transforms it</a:t>
            </a:r>
            <a:r>
              <a:rPr lang="en" sz="1500"/>
              <a:t> to make it suitable for consequent steps such as train a model.</a:t>
            </a:r>
            <a:endParaRPr sz="1500"/>
          </a:p>
        </p:txBody>
      </p:sp>
      <p:pic>
        <p:nvPicPr>
          <p:cNvPr id="93" name="Google Shape;93;p18"/>
          <p:cNvPicPr preferRelativeResize="0"/>
          <p:nvPr/>
        </p:nvPicPr>
        <p:blipFill>
          <a:blip r:embed="rId3">
            <a:alphaModFix/>
          </a:blip>
          <a:stretch>
            <a:fillRect/>
          </a:stretch>
        </p:blipFill>
        <p:spPr>
          <a:xfrm>
            <a:off x="1917900" y="1774275"/>
            <a:ext cx="4782399" cy="2875424"/>
          </a:xfrm>
          <a:prstGeom prst="rect">
            <a:avLst/>
          </a:prstGeom>
          <a:noFill/>
          <a:ln>
            <a:noFill/>
          </a:ln>
        </p:spPr>
      </p:pic>
      <p:sp>
        <p:nvSpPr>
          <p:cNvPr id="94" name="Google Shape;94;p18"/>
          <p:cNvSpPr txBox="1"/>
          <p:nvPr/>
        </p:nvSpPr>
        <p:spPr>
          <a:xfrm>
            <a:off x="6992500" y="4777700"/>
            <a:ext cx="1264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latin typeface="Proxima Nova"/>
                <a:ea typeface="Proxima Nova"/>
                <a:cs typeface="Proxima Nova"/>
                <a:sym typeface="Proxima Nova"/>
              </a:rPr>
              <a:t>* Image source: </a:t>
            </a:r>
            <a:r>
              <a:rPr lang="en" sz="700" u="sng">
                <a:solidFill>
                  <a:srgbClr val="FFFFFF"/>
                </a:solidFill>
                <a:latin typeface="Proxima Nova"/>
                <a:ea typeface="Proxima Nova"/>
                <a:cs typeface="Proxima Nova"/>
                <a:sym typeface="Proxima Nova"/>
                <a:hlinkClick r:id="rId4">
                  <a:extLst>
                    <a:ext uri="{A12FA001-AC4F-418D-AE19-62706E023703}">
                      <ahyp:hlinkClr val="tx"/>
                    </a:ext>
                  </a:extLst>
                </a:hlinkClick>
              </a:rPr>
              <a:t>link</a:t>
            </a:r>
            <a:endParaRPr sz="700">
              <a:solidFill>
                <a:srgbClr val="FFFFFF"/>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idx="1" type="body"/>
          </p:nvPr>
        </p:nvSpPr>
        <p:spPr>
          <a:xfrm>
            <a:off x="349300" y="1147425"/>
            <a:ext cx="7993800" cy="31725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t>Preprocessing is applied before other processing steps, hence the name ‘pre-processing’</a:t>
            </a:r>
            <a:endParaRPr/>
          </a:p>
        </p:txBody>
      </p:sp>
      <p:pic>
        <p:nvPicPr>
          <p:cNvPr id="100" name="Google Shape;100;p19"/>
          <p:cNvPicPr preferRelativeResize="0"/>
          <p:nvPr/>
        </p:nvPicPr>
        <p:blipFill>
          <a:blip r:embed="rId3">
            <a:alphaModFix/>
          </a:blip>
          <a:stretch>
            <a:fillRect/>
          </a:stretch>
        </p:blipFill>
        <p:spPr>
          <a:xfrm>
            <a:off x="401600" y="2094975"/>
            <a:ext cx="7302400" cy="2224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idx="1" type="body"/>
          </p:nvPr>
        </p:nvSpPr>
        <p:spPr>
          <a:xfrm>
            <a:off x="349300" y="1147425"/>
            <a:ext cx="7407000" cy="317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Splitting the dataset</a:t>
            </a:r>
            <a:endParaRPr b="1"/>
          </a:p>
          <a:p>
            <a:pPr indent="0" lvl="0" marL="0" rtl="0" algn="l">
              <a:spcBef>
                <a:spcPts val="1600"/>
              </a:spcBef>
              <a:spcAft>
                <a:spcPts val="0"/>
              </a:spcAft>
              <a:buNone/>
            </a:pPr>
            <a:r>
              <a:rPr lang="en"/>
              <a:t>It is always important to split your data into training and testing </a:t>
            </a:r>
            <a:r>
              <a:rPr b="1" lang="en"/>
              <a:t>before </a:t>
            </a:r>
            <a:r>
              <a:rPr lang="en"/>
              <a:t>any preprocessing.</a:t>
            </a:r>
            <a:endParaRPr/>
          </a:p>
          <a:p>
            <a:pPr indent="0" lvl="0" marL="0" rtl="0" algn="ctr">
              <a:spcBef>
                <a:spcPts val="1600"/>
              </a:spcBef>
              <a:spcAft>
                <a:spcPts val="0"/>
              </a:spcAft>
              <a:buNone/>
            </a:pPr>
            <a:r>
              <a:rPr b="1" lang="en"/>
              <a:t>Avoid data leakage!</a:t>
            </a:r>
            <a:endParaRPr b="1"/>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868500" y="2240250"/>
            <a:ext cx="7407000" cy="663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Importance of Preprocessing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49300" y="334525"/>
            <a:ext cx="7407000" cy="663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Importance of Preprocessing</a:t>
            </a:r>
            <a:endParaRPr/>
          </a:p>
        </p:txBody>
      </p:sp>
      <p:sp>
        <p:nvSpPr>
          <p:cNvPr id="116" name="Google Shape;116;p22"/>
          <p:cNvSpPr txBox="1"/>
          <p:nvPr>
            <p:ph idx="1" type="body"/>
          </p:nvPr>
        </p:nvSpPr>
        <p:spPr>
          <a:xfrm>
            <a:off x="349300" y="1147425"/>
            <a:ext cx="7407000" cy="3172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000">
                <a:latin typeface="Proxima Nova Extrabold"/>
                <a:ea typeface="Proxima Nova Extrabold"/>
                <a:cs typeface="Proxima Nova Extrabold"/>
                <a:sym typeface="Proxima Nova Extrabold"/>
              </a:rPr>
              <a:t>Reasons for Preprocessing</a:t>
            </a:r>
            <a:endParaRPr/>
          </a:p>
          <a:p>
            <a:pPr indent="-330200" lvl="0" marL="457200" rtl="0" algn="l">
              <a:spcBef>
                <a:spcPts val="1600"/>
              </a:spcBef>
              <a:spcAft>
                <a:spcPts val="0"/>
              </a:spcAft>
              <a:buSzPts val="1600"/>
              <a:buAutoNum type="arabicPeriod"/>
            </a:pPr>
            <a:r>
              <a:rPr lang="en"/>
              <a:t>Outlier samples</a:t>
            </a:r>
            <a:endParaRPr/>
          </a:p>
          <a:p>
            <a:pPr indent="-330200" lvl="0" marL="457200" rtl="0" algn="l">
              <a:spcBef>
                <a:spcPts val="0"/>
              </a:spcBef>
              <a:spcAft>
                <a:spcPts val="0"/>
              </a:spcAft>
              <a:buSzPts val="1600"/>
              <a:buAutoNum type="arabicPeriod"/>
            </a:pPr>
            <a:r>
              <a:rPr lang="en"/>
              <a:t>Uneven range of values</a:t>
            </a:r>
            <a:endParaRPr/>
          </a:p>
          <a:p>
            <a:pPr indent="-330200" lvl="0" marL="457200" rtl="0" algn="l">
              <a:spcBef>
                <a:spcPts val="0"/>
              </a:spcBef>
              <a:spcAft>
                <a:spcPts val="0"/>
              </a:spcAft>
              <a:buSzPts val="1600"/>
              <a:buAutoNum type="arabicPeriod"/>
            </a:pPr>
            <a:r>
              <a:rPr lang="en"/>
              <a:t>Redundant and unnecessary features</a:t>
            </a:r>
            <a:endParaRPr/>
          </a:p>
          <a:p>
            <a:pPr indent="-330200" lvl="0" marL="457200" rtl="0" algn="l">
              <a:spcBef>
                <a:spcPts val="0"/>
              </a:spcBef>
              <a:spcAft>
                <a:spcPts val="0"/>
              </a:spcAft>
              <a:buSzPts val="1600"/>
              <a:buAutoNum type="arabicPeriod"/>
            </a:pPr>
            <a:r>
              <a:rPr lang="en"/>
              <a:t>High dimensional data</a:t>
            </a:r>
            <a:endParaRPr/>
          </a:p>
          <a:p>
            <a:pPr indent="-330200" lvl="0" marL="457200" rtl="0" algn="l">
              <a:spcBef>
                <a:spcPts val="0"/>
              </a:spcBef>
              <a:spcAft>
                <a:spcPts val="0"/>
              </a:spcAft>
              <a:buSzPts val="1600"/>
              <a:buAutoNum type="arabicPeriod"/>
            </a:pPr>
            <a:r>
              <a:rPr lang="en"/>
              <a:t>Can’t be processed by machines (categorical)</a:t>
            </a:r>
            <a:endParaRPr/>
          </a:p>
          <a:p>
            <a:pPr indent="-330200" lvl="0" marL="457200" rtl="0" algn="l">
              <a:spcBef>
                <a:spcPts val="0"/>
              </a:spcBef>
              <a:spcAft>
                <a:spcPts val="0"/>
              </a:spcAft>
              <a:buSzPts val="1600"/>
              <a:buAutoNum type="arabicPeriod"/>
            </a:pPr>
            <a:r>
              <a:rPr lang="en"/>
              <a:t>Uneven distribution of classes</a:t>
            </a:r>
            <a:endParaRPr/>
          </a:p>
          <a:p>
            <a:pPr indent="-330200" lvl="0" marL="457200" rtl="0" algn="l">
              <a:spcBef>
                <a:spcPts val="0"/>
              </a:spcBef>
              <a:spcAft>
                <a:spcPts val="0"/>
              </a:spcAft>
              <a:buSzPts val="1600"/>
              <a:buAutoNum type="arabicPeriod"/>
            </a:pPr>
            <a:r>
              <a:rPr lang="en"/>
              <a:t>Incomplete rows</a:t>
            </a:r>
            <a:endParaRPr/>
          </a:p>
          <a:p>
            <a:pPr indent="0" lvl="0" marL="0" rtl="0" algn="l">
              <a:spcBef>
                <a:spcPts val="1600"/>
              </a:spcBef>
              <a:spcAft>
                <a:spcPts val="0"/>
              </a:spcAft>
              <a:buNone/>
            </a:pPr>
            <a:r>
              <a:rPr lang="en"/>
              <a:t>and more…</a:t>
            </a:r>
            <a:endParaRPr/>
          </a:p>
          <a:p>
            <a:pPr indent="0" lvl="0" marL="0" rtl="0" algn="l">
              <a:spcBef>
                <a:spcPts val="1600"/>
              </a:spcBef>
              <a:spcAft>
                <a:spcPts val="1600"/>
              </a:spcAft>
              <a:buNone/>
            </a:pPr>
            <a:r>
              <a:t/>
            </a:r>
            <a:endParaRPr/>
          </a:p>
        </p:txBody>
      </p:sp>
      <p:pic>
        <p:nvPicPr>
          <p:cNvPr id="117" name="Google Shape;117;p22"/>
          <p:cNvPicPr preferRelativeResize="0"/>
          <p:nvPr/>
        </p:nvPicPr>
        <p:blipFill>
          <a:blip r:embed="rId3">
            <a:alphaModFix/>
          </a:blip>
          <a:stretch>
            <a:fillRect/>
          </a:stretch>
        </p:blipFill>
        <p:spPr>
          <a:xfrm>
            <a:off x="5048875" y="1207625"/>
            <a:ext cx="3526476" cy="2946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49300" y="334525"/>
            <a:ext cx="7407000" cy="663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Data Cleaning</a:t>
            </a:r>
            <a:endParaRPr/>
          </a:p>
        </p:txBody>
      </p:sp>
      <p:sp>
        <p:nvSpPr>
          <p:cNvPr id="123" name="Google Shape;123;p23"/>
          <p:cNvSpPr txBox="1"/>
          <p:nvPr>
            <p:ph idx="1" type="body"/>
          </p:nvPr>
        </p:nvSpPr>
        <p:spPr>
          <a:xfrm>
            <a:off x="349300" y="1147425"/>
            <a:ext cx="7985100" cy="3368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Proxima Nova Extrabold"/>
              <a:buAutoNum type="arabicPeriod"/>
            </a:pPr>
            <a:r>
              <a:rPr b="1" lang="en"/>
              <a:t>Uneven Range of Values:</a:t>
            </a:r>
            <a:r>
              <a:rPr lang="en"/>
              <a:t> </a:t>
            </a:r>
            <a:r>
              <a:rPr lang="en" sz="1400">
                <a:solidFill>
                  <a:srgbClr val="595959"/>
                </a:solidFill>
              </a:rPr>
              <a:t>Some features might have values that are naturally very large, while others are naturally small. This might result in the former getting undue importance over the later</a:t>
            </a:r>
            <a:endParaRPr>
              <a:solidFill>
                <a:srgbClr val="595959"/>
              </a:solidFill>
            </a:endParaRPr>
          </a:p>
          <a:p>
            <a:pPr indent="-317500" lvl="1" marL="914400" rtl="0" algn="l">
              <a:spcBef>
                <a:spcPts val="0"/>
              </a:spcBef>
              <a:spcAft>
                <a:spcPts val="0"/>
              </a:spcAft>
              <a:buClr>
                <a:srgbClr val="595959"/>
              </a:buClr>
              <a:buSzPts val="1400"/>
              <a:buAutoNum type="alphaLcPeriod"/>
            </a:pPr>
            <a:r>
              <a:rPr b="1" lang="en">
                <a:solidFill>
                  <a:srgbClr val="595959"/>
                </a:solidFill>
              </a:rPr>
              <a:t>Scaling: </a:t>
            </a:r>
            <a:r>
              <a:rPr lang="en">
                <a:solidFill>
                  <a:srgbClr val="595959"/>
                </a:solidFill>
              </a:rPr>
              <a:t>Fit the data into a fixed scale, like 0-100 or 0-1</a:t>
            </a:r>
            <a:endParaRPr>
              <a:solidFill>
                <a:srgbClr val="595959"/>
              </a:solidFill>
            </a:endParaRPr>
          </a:p>
          <a:p>
            <a:pPr indent="-317500" lvl="1" marL="914400" rtl="0" algn="l">
              <a:spcBef>
                <a:spcPts val="0"/>
              </a:spcBef>
              <a:spcAft>
                <a:spcPts val="0"/>
              </a:spcAft>
              <a:buClr>
                <a:srgbClr val="595959"/>
              </a:buClr>
              <a:buSzPts val="1400"/>
              <a:buAutoNum type="alphaLcPeriod"/>
            </a:pPr>
            <a:r>
              <a:rPr b="1" lang="en">
                <a:solidFill>
                  <a:srgbClr val="595959"/>
                </a:solidFill>
              </a:rPr>
              <a:t>Normalization: </a:t>
            </a:r>
            <a:r>
              <a:rPr lang="en">
                <a:solidFill>
                  <a:srgbClr val="595959"/>
                </a:solidFill>
              </a:rPr>
              <a:t>Transform the data to have normal distribution</a:t>
            </a:r>
            <a:endParaRPr>
              <a:solidFill>
                <a:srgbClr val="595959"/>
              </a:solidFill>
            </a:endParaRPr>
          </a:p>
          <a:p>
            <a:pPr indent="-330200" lvl="0" marL="457200" rtl="0" algn="l">
              <a:spcBef>
                <a:spcPts val="0"/>
              </a:spcBef>
              <a:spcAft>
                <a:spcPts val="0"/>
              </a:spcAft>
              <a:buClr>
                <a:srgbClr val="595959"/>
              </a:buClr>
              <a:buSzPts val="1600"/>
              <a:buAutoNum type="arabicPeriod"/>
            </a:pPr>
            <a:r>
              <a:rPr b="1" lang="en">
                <a:solidFill>
                  <a:srgbClr val="595959"/>
                </a:solidFill>
              </a:rPr>
              <a:t>Data Type Mismatch:</a:t>
            </a:r>
            <a:r>
              <a:rPr lang="en">
                <a:solidFill>
                  <a:srgbClr val="595959"/>
                </a:solidFill>
              </a:rPr>
              <a:t> Data collected from different sources might have mismatched data types. Eg: Financial data with different currencies</a:t>
            </a:r>
            <a:endParaRPr>
              <a:solidFill>
                <a:srgbClr val="595959"/>
              </a:solidFill>
            </a:endParaRPr>
          </a:p>
          <a:p>
            <a:pPr indent="-330200" lvl="0" marL="457200" rtl="0" algn="l">
              <a:spcBef>
                <a:spcPts val="0"/>
              </a:spcBef>
              <a:spcAft>
                <a:spcPts val="0"/>
              </a:spcAft>
              <a:buClr>
                <a:srgbClr val="595959"/>
              </a:buClr>
              <a:buSzPts val="1600"/>
              <a:buAutoNum type="arabicPeriod"/>
            </a:pPr>
            <a:r>
              <a:rPr b="1" lang="en">
                <a:solidFill>
                  <a:srgbClr val="595959"/>
                </a:solidFill>
              </a:rPr>
              <a:t>Missing Data: </a:t>
            </a:r>
            <a:r>
              <a:rPr lang="en">
                <a:solidFill>
                  <a:srgbClr val="595959"/>
                </a:solidFill>
              </a:rPr>
              <a:t>Some features of the data might be missing</a:t>
            </a:r>
            <a:endParaRPr>
              <a:solidFill>
                <a:srgbClr val="595959"/>
              </a:solidFill>
            </a:endParaRPr>
          </a:p>
          <a:p>
            <a:pPr indent="-317500" lvl="1" marL="914400" rtl="0" algn="l">
              <a:spcBef>
                <a:spcPts val="0"/>
              </a:spcBef>
              <a:spcAft>
                <a:spcPts val="0"/>
              </a:spcAft>
              <a:buClr>
                <a:srgbClr val="595959"/>
              </a:buClr>
              <a:buSzPts val="1400"/>
              <a:buAutoNum type="alphaLcPeriod"/>
            </a:pPr>
            <a:r>
              <a:rPr b="1" lang="en">
                <a:solidFill>
                  <a:srgbClr val="595959"/>
                </a:solidFill>
              </a:rPr>
              <a:t>Imputing</a:t>
            </a:r>
            <a:endParaRPr b="1">
              <a:solidFill>
                <a:srgbClr val="595959"/>
              </a:solidFill>
            </a:endParaRPr>
          </a:p>
          <a:p>
            <a:pPr indent="-317500" lvl="1" marL="914400" rtl="0" algn="l">
              <a:spcBef>
                <a:spcPts val="0"/>
              </a:spcBef>
              <a:spcAft>
                <a:spcPts val="0"/>
              </a:spcAft>
              <a:buClr>
                <a:srgbClr val="595959"/>
              </a:buClr>
              <a:buSzPts val="1400"/>
              <a:buAutoNum type="alphaLcPeriod"/>
            </a:pPr>
            <a:r>
              <a:rPr b="1" lang="en">
                <a:solidFill>
                  <a:srgbClr val="595959"/>
                </a:solidFill>
              </a:rPr>
              <a:t>Ignore the row</a:t>
            </a:r>
            <a:endParaRPr b="1">
              <a:solidFill>
                <a:srgbClr val="595959"/>
              </a:solidFill>
            </a:endParaRPr>
          </a:p>
          <a:p>
            <a:pPr indent="-330200" lvl="0" marL="457200" rtl="0" algn="l">
              <a:spcBef>
                <a:spcPts val="0"/>
              </a:spcBef>
              <a:spcAft>
                <a:spcPts val="0"/>
              </a:spcAft>
              <a:buClr>
                <a:srgbClr val="595959"/>
              </a:buClr>
              <a:buSzPts val="1600"/>
              <a:buAutoNum type="arabicPeriod"/>
            </a:pPr>
            <a:r>
              <a:rPr b="1" lang="en">
                <a:solidFill>
                  <a:srgbClr val="595959"/>
                </a:solidFill>
              </a:rPr>
              <a:t>Cleaning Text &amp; Speech: </a:t>
            </a:r>
            <a:r>
              <a:rPr lang="en">
                <a:solidFill>
                  <a:srgbClr val="595959"/>
                </a:solidFill>
              </a:rPr>
              <a:t>We might need to clean URLS, Stopwords (a, an, and, or, the,...), HTML tags, Emoji, “umm”, “err”, etc</a:t>
            </a:r>
            <a:endParaRPr>
              <a:solidFill>
                <a:srgbClr val="595959"/>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